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56" r:id="rId2"/>
    <p:sldId id="276" r:id="rId3"/>
    <p:sldId id="277" r:id="rId4"/>
    <p:sldId id="278" r:id="rId5"/>
    <p:sldId id="279" r:id="rId6"/>
    <p:sldId id="280" r:id="rId7"/>
    <p:sldId id="283" r:id="rId8"/>
    <p:sldId id="281" r:id="rId9"/>
    <p:sldId id="282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75" r:id="rId25"/>
  </p:sldIdLst>
  <p:sldSz cx="18288000" cy="10287000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Quando" panose="020B0604020202020204" charset="0"/>
      <p:regular r:id="rId31"/>
    </p:embeddedFont>
    <p:embeddedFont>
      <p:font typeface="Roboto" panose="02000000000000000000" pitchFamily="2" charset="0"/>
      <p:regular r:id="rId32"/>
      <p:bold r:id="rId33"/>
      <p:italic r:id="rId34"/>
      <p:boldItalic r:id="rId35"/>
    </p:embeddedFont>
    <p:embeddedFont>
      <p:font typeface="Roboto Bold" panose="02000000000000000000" charset="0"/>
      <p:regular r:id="rId36"/>
      <p:bold r:id="rId37"/>
    </p:embeddedFont>
    <p:embeddedFont>
      <p:font typeface="Source Sans Pro" panose="020B050303040302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63F98A-46FA-4DF2-AC4A-1DD716BC42B1}" v="1" dt="2023-11-13T00:12:20.2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8" d="100"/>
          <a:sy n="48" d="100"/>
        </p:scale>
        <p:origin x="420" y="-4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font" Target="fonts/font1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c ondoy" userId="27e5d604fb79d9b8" providerId="LiveId" clId="{7063F98A-46FA-4DF2-AC4A-1DD716BC42B1}"/>
    <pc:docChg chg="delSld modSld">
      <pc:chgData name="jc ondoy" userId="27e5d604fb79d9b8" providerId="LiveId" clId="{7063F98A-46FA-4DF2-AC4A-1DD716BC42B1}" dt="2023-11-13T00:19:15.292" v="294" actId="20577"/>
      <pc:docMkLst>
        <pc:docMk/>
      </pc:docMkLst>
      <pc:sldChg chg="modSp mod">
        <pc:chgData name="jc ondoy" userId="27e5d604fb79d9b8" providerId="LiveId" clId="{7063F98A-46FA-4DF2-AC4A-1DD716BC42B1}" dt="2023-11-13T00:16:41.155" v="266" actId="20577"/>
        <pc:sldMkLst>
          <pc:docMk/>
          <pc:sldMk cId="1738184295" sldId="296"/>
        </pc:sldMkLst>
        <pc:graphicFrameChg chg="modGraphic">
          <ac:chgData name="jc ondoy" userId="27e5d604fb79d9b8" providerId="LiveId" clId="{7063F98A-46FA-4DF2-AC4A-1DD716BC42B1}" dt="2023-11-13T00:16:41.155" v="266" actId="20577"/>
          <ac:graphicFrameMkLst>
            <pc:docMk/>
            <pc:sldMk cId="1738184295" sldId="296"/>
            <ac:graphicFrameMk id="25" creationId="{B84A1259-543A-5A18-6059-AEB362A5008F}"/>
          </ac:graphicFrameMkLst>
        </pc:graphicFrameChg>
      </pc:sldChg>
      <pc:sldChg chg="modSp mod">
        <pc:chgData name="jc ondoy" userId="27e5d604fb79d9b8" providerId="LiveId" clId="{7063F98A-46FA-4DF2-AC4A-1DD716BC42B1}" dt="2023-11-13T00:19:15.292" v="294" actId="20577"/>
        <pc:sldMkLst>
          <pc:docMk/>
          <pc:sldMk cId="214362410" sldId="297"/>
        </pc:sldMkLst>
        <pc:spChg chg="mod">
          <ac:chgData name="jc ondoy" userId="27e5d604fb79d9b8" providerId="LiveId" clId="{7063F98A-46FA-4DF2-AC4A-1DD716BC42B1}" dt="2023-11-13T00:19:15.292" v="294" actId="20577"/>
          <ac:spMkLst>
            <pc:docMk/>
            <pc:sldMk cId="214362410" sldId="297"/>
            <ac:spMk id="21" creationId="{8FFF5258-7E11-FA03-0F4B-C92FC990963B}"/>
          </ac:spMkLst>
        </pc:spChg>
        <pc:graphicFrameChg chg="modGraphic">
          <ac:chgData name="jc ondoy" userId="27e5d604fb79d9b8" providerId="LiveId" clId="{7063F98A-46FA-4DF2-AC4A-1DD716BC42B1}" dt="2023-11-13T00:11:43.952" v="150" actId="20577"/>
          <ac:graphicFrameMkLst>
            <pc:docMk/>
            <pc:sldMk cId="214362410" sldId="297"/>
            <ac:graphicFrameMk id="25" creationId="{B84A1259-543A-5A18-6059-AEB362A5008F}"/>
          </ac:graphicFrameMkLst>
        </pc:graphicFrameChg>
      </pc:sldChg>
      <pc:sldChg chg="modSp del mod">
        <pc:chgData name="jc ondoy" userId="27e5d604fb79d9b8" providerId="LiveId" clId="{7063F98A-46FA-4DF2-AC4A-1DD716BC42B1}" dt="2023-11-13T00:14:16.707" v="261" actId="2696"/>
        <pc:sldMkLst>
          <pc:docMk/>
          <pc:sldMk cId="2482602760" sldId="298"/>
        </pc:sldMkLst>
        <pc:spChg chg="mod">
          <ac:chgData name="jc ondoy" userId="27e5d604fb79d9b8" providerId="LiveId" clId="{7063F98A-46FA-4DF2-AC4A-1DD716BC42B1}" dt="2023-11-13T00:12:55.210" v="174" actId="20577"/>
          <ac:spMkLst>
            <pc:docMk/>
            <pc:sldMk cId="2482602760" sldId="298"/>
            <ac:spMk id="11" creationId="{00000000-0000-0000-0000-000000000000}"/>
          </ac:spMkLst>
        </pc:spChg>
        <pc:graphicFrameChg chg="modGraphic">
          <ac:chgData name="jc ondoy" userId="27e5d604fb79d9b8" providerId="LiveId" clId="{7063F98A-46FA-4DF2-AC4A-1DD716BC42B1}" dt="2023-11-13T00:13:22.561" v="260" actId="20577"/>
          <ac:graphicFrameMkLst>
            <pc:docMk/>
            <pc:sldMk cId="2482602760" sldId="298"/>
            <ac:graphicFrameMk id="25" creationId="{B84A1259-543A-5A18-6059-AEB362A5008F}"/>
          </ac:graphicFrameMkLst>
        </pc:graphicFrameChg>
      </pc:sldChg>
    </pc:docChg>
  </pc:docChgLst>
  <pc:docChgLst>
    <pc:chgData name="jc ondoy" userId="27e5d604fb79d9b8" providerId="LiveId" clId="{410F8D05-6107-4776-B8DB-417F6211E6D1}"/>
    <pc:docChg chg="undo custSel modSld">
      <pc:chgData name="jc ondoy" userId="27e5d604fb79d9b8" providerId="LiveId" clId="{410F8D05-6107-4776-B8DB-417F6211E6D1}" dt="2023-10-11T01:36:44.568" v="1756" actId="14100"/>
      <pc:docMkLst>
        <pc:docMk/>
      </pc:docMkLst>
      <pc:sldChg chg="modSp mod">
        <pc:chgData name="jc ondoy" userId="27e5d604fb79d9b8" providerId="LiveId" clId="{410F8D05-6107-4776-B8DB-417F6211E6D1}" dt="2023-10-11T01:36:44.568" v="1756" actId="14100"/>
        <pc:sldMkLst>
          <pc:docMk/>
          <pc:sldMk cId="0" sldId="256"/>
        </pc:sldMkLst>
        <pc:spChg chg="mod">
          <ac:chgData name="jc ondoy" userId="27e5d604fb79d9b8" providerId="LiveId" clId="{410F8D05-6107-4776-B8DB-417F6211E6D1}" dt="2023-10-11T01:36:44.568" v="1756" actId="14100"/>
          <ac:spMkLst>
            <pc:docMk/>
            <pc:sldMk cId="0" sldId="256"/>
            <ac:spMk id="26" creationId="{00000000-0000-0000-0000-000000000000}"/>
          </ac:spMkLst>
        </pc:spChg>
      </pc:sldChg>
      <pc:sldChg chg="modSp mod">
        <pc:chgData name="jc ondoy" userId="27e5d604fb79d9b8" providerId="LiveId" clId="{410F8D05-6107-4776-B8DB-417F6211E6D1}" dt="2023-10-09T04:44:49.664" v="442" actId="20577"/>
        <pc:sldMkLst>
          <pc:docMk/>
          <pc:sldMk cId="3595816685" sldId="276"/>
        </pc:sldMkLst>
        <pc:graphicFrameChg chg="mod modGraphic">
          <ac:chgData name="jc ondoy" userId="27e5d604fb79d9b8" providerId="LiveId" clId="{410F8D05-6107-4776-B8DB-417F6211E6D1}" dt="2023-10-09T04:44:49.664" v="442" actId="20577"/>
          <ac:graphicFrameMkLst>
            <pc:docMk/>
            <pc:sldMk cId="3595816685" sldId="276"/>
            <ac:graphicFrameMk id="25" creationId="{B84A1259-543A-5A18-6059-AEB362A5008F}"/>
          </ac:graphicFrameMkLst>
        </pc:graphicFrameChg>
      </pc:sldChg>
      <pc:sldChg chg="modSp mod">
        <pc:chgData name="jc ondoy" userId="27e5d604fb79d9b8" providerId="LiveId" clId="{410F8D05-6107-4776-B8DB-417F6211E6D1}" dt="2023-10-09T04:46:57.135" v="473" actId="20577"/>
        <pc:sldMkLst>
          <pc:docMk/>
          <pc:sldMk cId="1342605735" sldId="277"/>
        </pc:sldMkLst>
        <pc:graphicFrameChg chg="mod modGraphic">
          <ac:chgData name="jc ondoy" userId="27e5d604fb79d9b8" providerId="LiveId" clId="{410F8D05-6107-4776-B8DB-417F6211E6D1}" dt="2023-10-09T04:46:57.135" v="473" actId="20577"/>
          <ac:graphicFrameMkLst>
            <pc:docMk/>
            <pc:sldMk cId="1342605735" sldId="277"/>
            <ac:graphicFrameMk id="25" creationId="{B84A1259-543A-5A18-6059-AEB362A5008F}"/>
          </ac:graphicFrameMkLst>
        </pc:graphicFrameChg>
      </pc:sldChg>
      <pc:sldChg chg="modSp mod">
        <pc:chgData name="jc ondoy" userId="27e5d604fb79d9b8" providerId="LiveId" clId="{410F8D05-6107-4776-B8DB-417F6211E6D1}" dt="2023-10-09T04:48:54.445" v="509" actId="20577"/>
        <pc:sldMkLst>
          <pc:docMk/>
          <pc:sldMk cId="2188880091" sldId="278"/>
        </pc:sldMkLst>
        <pc:graphicFrameChg chg="mod modGraphic">
          <ac:chgData name="jc ondoy" userId="27e5d604fb79d9b8" providerId="LiveId" clId="{410F8D05-6107-4776-B8DB-417F6211E6D1}" dt="2023-10-09T04:48:54.445" v="509" actId="20577"/>
          <ac:graphicFrameMkLst>
            <pc:docMk/>
            <pc:sldMk cId="2188880091" sldId="278"/>
            <ac:graphicFrameMk id="25" creationId="{B84A1259-543A-5A18-6059-AEB362A5008F}"/>
          </ac:graphicFrameMkLst>
        </pc:graphicFrameChg>
      </pc:sldChg>
      <pc:sldChg chg="modSp mod">
        <pc:chgData name="jc ondoy" userId="27e5d604fb79d9b8" providerId="LiveId" clId="{410F8D05-6107-4776-B8DB-417F6211E6D1}" dt="2023-10-11T01:28:20.422" v="1675" actId="20577"/>
        <pc:sldMkLst>
          <pc:docMk/>
          <pc:sldMk cId="1270887694" sldId="279"/>
        </pc:sldMkLst>
        <pc:graphicFrameChg chg="mod modGraphic">
          <ac:chgData name="jc ondoy" userId="27e5d604fb79d9b8" providerId="LiveId" clId="{410F8D05-6107-4776-B8DB-417F6211E6D1}" dt="2023-10-11T01:28:20.422" v="1675" actId="20577"/>
          <ac:graphicFrameMkLst>
            <pc:docMk/>
            <pc:sldMk cId="1270887694" sldId="279"/>
            <ac:graphicFrameMk id="25" creationId="{B84A1259-543A-5A18-6059-AEB362A5008F}"/>
          </ac:graphicFrameMkLst>
        </pc:graphicFrameChg>
      </pc:sldChg>
      <pc:sldChg chg="modSp mod">
        <pc:chgData name="jc ondoy" userId="27e5d604fb79d9b8" providerId="LiveId" clId="{410F8D05-6107-4776-B8DB-417F6211E6D1}" dt="2023-10-09T04:53:30.724" v="559" actId="20577"/>
        <pc:sldMkLst>
          <pc:docMk/>
          <pc:sldMk cId="2102191879" sldId="280"/>
        </pc:sldMkLst>
        <pc:graphicFrameChg chg="modGraphic">
          <ac:chgData name="jc ondoy" userId="27e5d604fb79d9b8" providerId="LiveId" clId="{410F8D05-6107-4776-B8DB-417F6211E6D1}" dt="2023-10-09T04:53:30.724" v="559" actId="20577"/>
          <ac:graphicFrameMkLst>
            <pc:docMk/>
            <pc:sldMk cId="2102191879" sldId="280"/>
            <ac:graphicFrameMk id="25" creationId="{B84A1259-543A-5A18-6059-AEB362A5008F}"/>
          </ac:graphicFrameMkLst>
        </pc:graphicFrameChg>
      </pc:sldChg>
      <pc:sldChg chg="modSp mod">
        <pc:chgData name="jc ondoy" userId="27e5d604fb79d9b8" providerId="LiveId" clId="{410F8D05-6107-4776-B8DB-417F6211E6D1}" dt="2023-10-11T01:31:12.105" v="1716" actId="255"/>
        <pc:sldMkLst>
          <pc:docMk/>
          <pc:sldMk cId="489316540" sldId="281"/>
        </pc:sldMkLst>
        <pc:graphicFrameChg chg="modGraphic">
          <ac:chgData name="jc ondoy" userId="27e5d604fb79d9b8" providerId="LiveId" clId="{410F8D05-6107-4776-B8DB-417F6211E6D1}" dt="2023-10-11T01:31:12.105" v="1716" actId="255"/>
          <ac:graphicFrameMkLst>
            <pc:docMk/>
            <pc:sldMk cId="489316540" sldId="281"/>
            <ac:graphicFrameMk id="25" creationId="{B84A1259-543A-5A18-6059-AEB362A5008F}"/>
          </ac:graphicFrameMkLst>
        </pc:graphicFrameChg>
      </pc:sldChg>
      <pc:sldChg chg="modSp mod">
        <pc:chgData name="jc ondoy" userId="27e5d604fb79d9b8" providerId="LiveId" clId="{410F8D05-6107-4776-B8DB-417F6211E6D1}" dt="2023-10-09T05:00:34.218" v="639" actId="20577"/>
        <pc:sldMkLst>
          <pc:docMk/>
          <pc:sldMk cId="2792924627" sldId="282"/>
        </pc:sldMkLst>
        <pc:graphicFrameChg chg="modGraphic">
          <ac:chgData name="jc ondoy" userId="27e5d604fb79d9b8" providerId="LiveId" clId="{410F8D05-6107-4776-B8DB-417F6211E6D1}" dt="2023-10-09T02:42:50.318" v="43" actId="20577"/>
          <ac:graphicFrameMkLst>
            <pc:docMk/>
            <pc:sldMk cId="2792924627" sldId="282"/>
            <ac:graphicFrameMk id="22" creationId="{6203051B-A9E1-B4D6-0A41-D9A3BB66CC5F}"/>
          </ac:graphicFrameMkLst>
        </pc:graphicFrameChg>
        <pc:graphicFrameChg chg="modGraphic">
          <ac:chgData name="jc ondoy" userId="27e5d604fb79d9b8" providerId="LiveId" clId="{410F8D05-6107-4776-B8DB-417F6211E6D1}" dt="2023-10-09T05:00:34.218" v="639" actId="20577"/>
          <ac:graphicFrameMkLst>
            <pc:docMk/>
            <pc:sldMk cId="2792924627" sldId="282"/>
            <ac:graphicFrameMk id="25" creationId="{B84A1259-543A-5A18-6059-AEB362A5008F}"/>
          </ac:graphicFrameMkLst>
        </pc:graphicFrameChg>
      </pc:sldChg>
      <pc:sldChg chg="modSp mod">
        <pc:chgData name="jc ondoy" userId="27e5d604fb79d9b8" providerId="LiveId" clId="{410F8D05-6107-4776-B8DB-417F6211E6D1}" dt="2023-10-11T01:30:18.109" v="1709" actId="20577"/>
        <pc:sldMkLst>
          <pc:docMk/>
          <pc:sldMk cId="1565398825" sldId="283"/>
        </pc:sldMkLst>
        <pc:graphicFrameChg chg="mod modGraphic">
          <ac:chgData name="jc ondoy" userId="27e5d604fb79d9b8" providerId="LiveId" clId="{410F8D05-6107-4776-B8DB-417F6211E6D1}" dt="2023-10-11T01:30:18.109" v="1709" actId="20577"/>
          <ac:graphicFrameMkLst>
            <pc:docMk/>
            <pc:sldMk cId="1565398825" sldId="283"/>
            <ac:graphicFrameMk id="25" creationId="{B84A1259-543A-5A18-6059-AEB362A5008F}"/>
          </ac:graphicFrameMkLst>
        </pc:graphicFrameChg>
      </pc:sldChg>
      <pc:sldChg chg="modSp mod">
        <pc:chgData name="jc ondoy" userId="27e5d604fb79d9b8" providerId="LiveId" clId="{410F8D05-6107-4776-B8DB-417F6211E6D1}" dt="2023-10-10T01:05:22.390" v="1243" actId="20577"/>
        <pc:sldMkLst>
          <pc:docMk/>
          <pc:sldMk cId="223978996" sldId="284"/>
        </pc:sldMkLst>
        <pc:graphicFrameChg chg="modGraphic">
          <ac:chgData name="jc ondoy" userId="27e5d604fb79d9b8" providerId="LiveId" clId="{410F8D05-6107-4776-B8DB-417F6211E6D1}" dt="2023-10-10T01:05:22.390" v="1243" actId="20577"/>
          <ac:graphicFrameMkLst>
            <pc:docMk/>
            <pc:sldMk cId="223978996" sldId="284"/>
            <ac:graphicFrameMk id="25" creationId="{B84A1259-543A-5A18-6059-AEB362A5008F}"/>
          </ac:graphicFrameMkLst>
        </pc:graphicFrameChg>
      </pc:sldChg>
      <pc:sldChg chg="modSp mod">
        <pc:chgData name="jc ondoy" userId="27e5d604fb79d9b8" providerId="LiveId" clId="{410F8D05-6107-4776-B8DB-417F6211E6D1}" dt="2023-10-10T01:05:49.794" v="1245" actId="6549"/>
        <pc:sldMkLst>
          <pc:docMk/>
          <pc:sldMk cId="1434288277" sldId="285"/>
        </pc:sldMkLst>
        <pc:spChg chg="mod">
          <ac:chgData name="jc ondoy" userId="27e5d604fb79d9b8" providerId="LiveId" clId="{410F8D05-6107-4776-B8DB-417F6211E6D1}" dt="2023-10-09T02:53:00.657" v="85" actId="1035"/>
          <ac:spMkLst>
            <pc:docMk/>
            <pc:sldMk cId="1434288277" sldId="285"/>
            <ac:spMk id="18" creationId="{0D23538D-D0D5-B272-3689-51C6F007C5A7}"/>
          </ac:spMkLst>
        </pc:spChg>
        <pc:graphicFrameChg chg="mod modGraphic">
          <ac:chgData name="jc ondoy" userId="27e5d604fb79d9b8" providerId="LiveId" clId="{410F8D05-6107-4776-B8DB-417F6211E6D1}" dt="2023-10-10T01:05:49.794" v="1245" actId="6549"/>
          <ac:graphicFrameMkLst>
            <pc:docMk/>
            <pc:sldMk cId="1434288277" sldId="285"/>
            <ac:graphicFrameMk id="25" creationId="{B84A1259-543A-5A18-6059-AEB362A5008F}"/>
          </ac:graphicFrameMkLst>
        </pc:graphicFrameChg>
      </pc:sldChg>
      <pc:sldChg chg="modSp mod">
        <pc:chgData name="jc ondoy" userId="27e5d604fb79d9b8" providerId="LiveId" clId="{410F8D05-6107-4776-B8DB-417F6211E6D1}" dt="2023-10-10T01:08:27.591" v="1301" actId="20577"/>
        <pc:sldMkLst>
          <pc:docMk/>
          <pc:sldMk cId="1967919083" sldId="286"/>
        </pc:sldMkLst>
        <pc:graphicFrameChg chg="modGraphic">
          <ac:chgData name="jc ondoy" userId="27e5d604fb79d9b8" providerId="LiveId" clId="{410F8D05-6107-4776-B8DB-417F6211E6D1}" dt="2023-10-10T01:08:27.591" v="1301" actId="20577"/>
          <ac:graphicFrameMkLst>
            <pc:docMk/>
            <pc:sldMk cId="1967919083" sldId="286"/>
            <ac:graphicFrameMk id="25" creationId="{B84A1259-543A-5A18-6059-AEB362A5008F}"/>
          </ac:graphicFrameMkLst>
        </pc:graphicFrameChg>
      </pc:sldChg>
      <pc:sldChg chg="modSp mod">
        <pc:chgData name="jc ondoy" userId="27e5d604fb79d9b8" providerId="LiveId" clId="{410F8D05-6107-4776-B8DB-417F6211E6D1}" dt="2023-10-10T06:14:25.524" v="1644" actId="6549"/>
        <pc:sldMkLst>
          <pc:docMk/>
          <pc:sldMk cId="1999402273" sldId="287"/>
        </pc:sldMkLst>
        <pc:spChg chg="mod">
          <ac:chgData name="jc ondoy" userId="27e5d604fb79d9b8" providerId="LiveId" clId="{410F8D05-6107-4776-B8DB-417F6211E6D1}" dt="2023-10-09T04:33:12.569" v="261" actId="1035"/>
          <ac:spMkLst>
            <pc:docMk/>
            <pc:sldMk cId="1999402273" sldId="287"/>
            <ac:spMk id="26" creationId="{AD87AA33-5477-C65D-31F1-27C51DFFBE69}"/>
          </ac:spMkLst>
        </pc:spChg>
        <pc:graphicFrameChg chg="mod modGraphic">
          <ac:chgData name="jc ondoy" userId="27e5d604fb79d9b8" providerId="LiveId" clId="{410F8D05-6107-4776-B8DB-417F6211E6D1}" dt="2023-10-10T01:11:11.352" v="1366" actId="20577"/>
          <ac:graphicFrameMkLst>
            <pc:docMk/>
            <pc:sldMk cId="1999402273" sldId="287"/>
            <ac:graphicFrameMk id="22" creationId="{6203051B-A9E1-B4D6-0A41-D9A3BB66CC5F}"/>
          </ac:graphicFrameMkLst>
        </pc:graphicFrameChg>
        <pc:graphicFrameChg chg="mod modGraphic">
          <ac:chgData name="jc ondoy" userId="27e5d604fb79d9b8" providerId="LiveId" clId="{410F8D05-6107-4776-B8DB-417F6211E6D1}" dt="2023-10-10T06:14:25.524" v="1644" actId="6549"/>
          <ac:graphicFrameMkLst>
            <pc:docMk/>
            <pc:sldMk cId="1999402273" sldId="287"/>
            <ac:graphicFrameMk id="25" creationId="{B84A1259-543A-5A18-6059-AEB362A5008F}"/>
          </ac:graphicFrameMkLst>
        </pc:graphicFrameChg>
      </pc:sldChg>
      <pc:sldChg chg="modSp mod">
        <pc:chgData name="jc ondoy" userId="27e5d604fb79d9b8" providerId="LiveId" clId="{410F8D05-6107-4776-B8DB-417F6211E6D1}" dt="2023-10-10T01:11:24.350" v="1369" actId="20577"/>
        <pc:sldMkLst>
          <pc:docMk/>
          <pc:sldMk cId="1652020593" sldId="288"/>
        </pc:sldMkLst>
        <pc:graphicFrameChg chg="modGraphic">
          <ac:chgData name="jc ondoy" userId="27e5d604fb79d9b8" providerId="LiveId" clId="{410F8D05-6107-4776-B8DB-417F6211E6D1}" dt="2023-10-10T01:11:24.350" v="1369" actId="20577"/>
          <ac:graphicFrameMkLst>
            <pc:docMk/>
            <pc:sldMk cId="1652020593" sldId="288"/>
            <ac:graphicFrameMk id="22" creationId="{6203051B-A9E1-B4D6-0A41-D9A3BB66CC5F}"/>
          </ac:graphicFrameMkLst>
        </pc:graphicFrameChg>
      </pc:sldChg>
      <pc:sldChg chg="modSp mod">
        <pc:chgData name="jc ondoy" userId="27e5d604fb79d9b8" providerId="LiveId" clId="{410F8D05-6107-4776-B8DB-417F6211E6D1}" dt="2023-10-10T06:05:22.864" v="1589" actId="20577"/>
        <pc:sldMkLst>
          <pc:docMk/>
          <pc:sldMk cId="9238380" sldId="289"/>
        </pc:sldMkLst>
        <pc:spChg chg="mod">
          <ac:chgData name="jc ondoy" userId="27e5d604fb79d9b8" providerId="LiveId" clId="{410F8D05-6107-4776-B8DB-417F6211E6D1}" dt="2023-10-09T05:40:02.550" v="773" actId="1035"/>
          <ac:spMkLst>
            <pc:docMk/>
            <pc:sldMk cId="9238380" sldId="289"/>
            <ac:spMk id="11" creationId="{00000000-0000-0000-0000-000000000000}"/>
          </ac:spMkLst>
        </pc:spChg>
        <pc:spChg chg="mod">
          <ac:chgData name="jc ondoy" userId="27e5d604fb79d9b8" providerId="LiveId" clId="{410F8D05-6107-4776-B8DB-417F6211E6D1}" dt="2023-10-09T05:40:17.716" v="775" actId="1076"/>
          <ac:spMkLst>
            <pc:docMk/>
            <pc:sldMk cId="9238380" sldId="289"/>
            <ac:spMk id="19" creationId="{46842206-2FBD-37D0-1C58-65E897EF4780}"/>
          </ac:spMkLst>
        </pc:spChg>
        <pc:spChg chg="mod">
          <ac:chgData name="jc ondoy" userId="27e5d604fb79d9b8" providerId="LiveId" clId="{410F8D05-6107-4776-B8DB-417F6211E6D1}" dt="2023-10-09T05:40:24.191" v="776" actId="1076"/>
          <ac:spMkLst>
            <pc:docMk/>
            <pc:sldMk cId="9238380" sldId="289"/>
            <ac:spMk id="20" creationId="{20B16826-8258-6C80-AE44-D78B6B47C4FB}"/>
          </ac:spMkLst>
        </pc:spChg>
        <pc:spChg chg="mod">
          <ac:chgData name="jc ondoy" userId="27e5d604fb79d9b8" providerId="LiveId" clId="{410F8D05-6107-4776-B8DB-417F6211E6D1}" dt="2023-10-09T05:38:12.871" v="722" actId="1036"/>
          <ac:spMkLst>
            <pc:docMk/>
            <pc:sldMk cId="9238380" sldId="289"/>
            <ac:spMk id="21" creationId="{6435F397-5F3A-87CE-8F93-F37C5ECD9BCE}"/>
          </ac:spMkLst>
        </pc:spChg>
        <pc:graphicFrameChg chg="mod modGraphic">
          <ac:chgData name="jc ondoy" userId="27e5d604fb79d9b8" providerId="LiveId" clId="{410F8D05-6107-4776-B8DB-417F6211E6D1}" dt="2023-10-10T06:05:22.864" v="1589" actId="20577"/>
          <ac:graphicFrameMkLst>
            <pc:docMk/>
            <pc:sldMk cId="9238380" sldId="289"/>
            <ac:graphicFrameMk id="22" creationId="{6203051B-A9E1-B4D6-0A41-D9A3BB66CC5F}"/>
          </ac:graphicFrameMkLst>
        </pc:graphicFrameChg>
        <pc:graphicFrameChg chg="mod modGraphic">
          <ac:chgData name="jc ondoy" userId="27e5d604fb79d9b8" providerId="LiveId" clId="{410F8D05-6107-4776-B8DB-417F6211E6D1}" dt="2023-10-10T06:04:33.034" v="1581" actId="20577"/>
          <ac:graphicFrameMkLst>
            <pc:docMk/>
            <pc:sldMk cId="9238380" sldId="289"/>
            <ac:graphicFrameMk id="25" creationId="{B84A1259-543A-5A18-6059-AEB362A5008F}"/>
          </ac:graphicFrameMkLst>
        </pc:graphicFrameChg>
      </pc:sldChg>
      <pc:sldChg chg="modSp mod">
        <pc:chgData name="jc ondoy" userId="27e5d604fb79d9b8" providerId="LiveId" clId="{410F8D05-6107-4776-B8DB-417F6211E6D1}" dt="2023-10-10T06:09:42.634" v="1601" actId="20577"/>
        <pc:sldMkLst>
          <pc:docMk/>
          <pc:sldMk cId="225751238" sldId="290"/>
        </pc:sldMkLst>
        <pc:spChg chg="mod">
          <ac:chgData name="jc ondoy" userId="27e5d604fb79d9b8" providerId="LiveId" clId="{410F8D05-6107-4776-B8DB-417F6211E6D1}" dt="2023-10-09T05:43:52.476" v="854" actId="1035"/>
          <ac:spMkLst>
            <pc:docMk/>
            <pc:sldMk cId="225751238" sldId="290"/>
            <ac:spMk id="11" creationId="{00000000-0000-0000-0000-000000000000}"/>
          </ac:spMkLst>
        </pc:spChg>
        <pc:spChg chg="mod">
          <ac:chgData name="jc ondoy" userId="27e5d604fb79d9b8" providerId="LiveId" clId="{410F8D05-6107-4776-B8DB-417F6211E6D1}" dt="2023-10-09T05:44:05.413" v="866" actId="1035"/>
          <ac:spMkLst>
            <pc:docMk/>
            <pc:sldMk cId="225751238" sldId="290"/>
            <ac:spMk id="18" creationId="{8430EF46-69BB-EF41-BD25-E1F8AD033EB0}"/>
          </ac:spMkLst>
        </pc:spChg>
        <pc:spChg chg="mod">
          <ac:chgData name="jc ondoy" userId="27e5d604fb79d9b8" providerId="LiveId" clId="{410F8D05-6107-4776-B8DB-417F6211E6D1}" dt="2023-10-09T05:44:00.271" v="860" actId="1036"/>
          <ac:spMkLst>
            <pc:docMk/>
            <pc:sldMk cId="225751238" sldId="290"/>
            <ac:spMk id="19" creationId="{46842206-2FBD-37D0-1C58-65E897EF4780}"/>
          </ac:spMkLst>
        </pc:spChg>
        <pc:graphicFrameChg chg="mod modGraphic">
          <ac:chgData name="jc ondoy" userId="27e5d604fb79d9b8" providerId="LiveId" clId="{410F8D05-6107-4776-B8DB-417F6211E6D1}" dt="2023-10-10T06:09:42.634" v="1601" actId="20577"/>
          <ac:graphicFrameMkLst>
            <pc:docMk/>
            <pc:sldMk cId="225751238" sldId="290"/>
            <ac:graphicFrameMk id="25" creationId="{B84A1259-543A-5A18-6059-AEB362A5008F}"/>
          </ac:graphicFrameMkLst>
        </pc:graphicFrameChg>
      </pc:sldChg>
      <pc:sldChg chg="modSp mod">
        <pc:chgData name="jc ondoy" userId="27e5d604fb79d9b8" providerId="LiveId" clId="{410F8D05-6107-4776-B8DB-417F6211E6D1}" dt="2023-10-10T06:01:58.084" v="1548" actId="2062"/>
        <pc:sldMkLst>
          <pc:docMk/>
          <pc:sldMk cId="649107030" sldId="291"/>
        </pc:sldMkLst>
        <pc:graphicFrameChg chg="modGraphic">
          <ac:chgData name="jc ondoy" userId="27e5d604fb79d9b8" providerId="LiveId" clId="{410F8D05-6107-4776-B8DB-417F6211E6D1}" dt="2023-10-10T06:01:58.084" v="1548" actId="2062"/>
          <ac:graphicFrameMkLst>
            <pc:docMk/>
            <pc:sldMk cId="649107030" sldId="291"/>
            <ac:graphicFrameMk id="22" creationId="{6203051B-A9E1-B4D6-0A41-D9A3BB66CC5F}"/>
          </ac:graphicFrameMkLst>
        </pc:graphicFrameChg>
      </pc:sldChg>
      <pc:sldChg chg="modSp mod">
        <pc:chgData name="jc ondoy" userId="27e5d604fb79d9b8" providerId="LiveId" clId="{410F8D05-6107-4776-B8DB-417F6211E6D1}" dt="2023-10-10T04:49:01.135" v="1441" actId="20577"/>
        <pc:sldMkLst>
          <pc:docMk/>
          <pc:sldMk cId="1341966497" sldId="292"/>
        </pc:sldMkLst>
        <pc:graphicFrameChg chg="modGraphic">
          <ac:chgData name="jc ondoy" userId="27e5d604fb79d9b8" providerId="LiveId" clId="{410F8D05-6107-4776-B8DB-417F6211E6D1}" dt="2023-10-10T04:49:01.135" v="1441" actId="20577"/>
          <ac:graphicFrameMkLst>
            <pc:docMk/>
            <pc:sldMk cId="1341966497" sldId="292"/>
            <ac:graphicFrameMk id="25" creationId="{B84A1259-543A-5A18-6059-AEB362A5008F}"/>
          </ac:graphicFrameMkLst>
        </pc:graphicFrameChg>
      </pc:sldChg>
      <pc:sldChg chg="modSp mod">
        <pc:chgData name="jc ondoy" userId="27e5d604fb79d9b8" providerId="LiveId" clId="{410F8D05-6107-4776-B8DB-417F6211E6D1}" dt="2023-10-10T04:50:25.922" v="1469" actId="6549"/>
        <pc:sldMkLst>
          <pc:docMk/>
          <pc:sldMk cId="1277135123" sldId="293"/>
        </pc:sldMkLst>
        <pc:graphicFrameChg chg="modGraphic">
          <ac:chgData name="jc ondoy" userId="27e5d604fb79d9b8" providerId="LiveId" clId="{410F8D05-6107-4776-B8DB-417F6211E6D1}" dt="2023-10-10T04:50:25.922" v="1469" actId="6549"/>
          <ac:graphicFrameMkLst>
            <pc:docMk/>
            <pc:sldMk cId="1277135123" sldId="293"/>
            <ac:graphicFrameMk id="25" creationId="{B84A1259-543A-5A18-6059-AEB362A5008F}"/>
          </ac:graphicFrameMkLst>
        </pc:graphicFrameChg>
      </pc:sldChg>
      <pc:sldChg chg="modSp mod">
        <pc:chgData name="jc ondoy" userId="27e5d604fb79d9b8" providerId="LiveId" clId="{410F8D05-6107-4776-B8DB-417F6211E6D1}" dt="2023-10-10T04:51:32.955" v="1485" actId="20577"/>
        <pc:sldMkLst>
          <pc:docMk/>
          <pc:sldMk cId="399916832" sldId="294"/>
        </pc:sldMkLst>
        <pc:graphicFrameChg chg="modGraphic">
          <ac:chgData name="jc ondoy" userId="27e5d604fb79d9b8" providerId="LiveId" clId="{410F8D05-6107-4776-B8DB-417F6211E6D1}" dt="2023-10-10T04:51:32.955" v="1485" actId="20577"/>
          <ac:graphicFrameMkLst>
            <pc:docMk/>
            <pc:sldMk cId="399916832" sldId="294"/>
            <ac:graphicFrameMk id="25" creationId="{B84A1259-543A-5A18-6059-AEB362A5008F}"/>
          </ac:graphicFrameMkLst>
        </pc:graphicFrameChg>
      </pc:sldChg>
      <pc:sldChg chg="modSp mod">
        <pc:chgData name="jc ondoy" userId="27e5d604fb79d9b8" providerId="LiveId" clId="{410F8D05-6107-4776-B8DB-417F6211E6D1}" dt="2023-10-10T01:20:52.785" v="1389" actId="20577"/>
        <pc:sldMkLst>
          <pc:docMk/>
          <pc:sldMk cId="2933293391" sldId="295"/>
        </pc:sldMkLst>
        <pc:graphicFrameChg chg="modGraphic">
          <ac:chgData name="jc ondoy" userId="27e5d604fb79d9b8" providerId="LiveId" clId="{410F8D05-6107-4776-B8DB-417F6211E6D1}" dt="2023-10-10T01:20:52.785" v="1389" actId="20577"/>
          <ac:graphicFrameMkLst>
            <pc:docMk/>
            <pc:sldMk cId="2933293391" sldId="295"/>
            <ac:graphicFrameMk id="25" creationId="{B84A1259-543A-5A18-6059-AEB362A5008F}"/>
          </ac:graphicFrameMkLst>
        </pc:graphicFrameChg>
      </pc:sldChg>
      <pc:sldChg chg="modSp mod">
        <pc:chgData name="jc ondoy" userId="27e5d604fb79d9b8" providerId="LiveId" clId="{410F8D05-6107-4776-B8DB-417F6211E6D1}" dt="2023-10-10T04:56:45.903" v="1544" actId="20577"/>
        <pc:sldMkLst>
          <pc:docMk/>
          <pc:sldMk cId="1738184295" sldId="296"/>
        </pc:sldMkLst>
        <pc:graphicFrameChg chg="mod modGraphic">
          <ac:chgData name="jc ondoy" userId="27e5d604fb79d9b8" providerId="LiveId" clId="{410F8D05-6107-4776-B8DB-417F6211E6D1}" dt="2023-10-10T04:56:45.903" v="1544" actId="20577"/>
          <ac:graphicFrameMkLst>
            <pc:docMk/>
            <pc:sldMk cId="1738184295" sldId="296"/>
            <ac:graphicFrameMk id="25" creationId="{B84A1259-543A-5A18-6059-AEB362A5008F}"/>
          </ac:graphicFrameMkLst>
        </pc:graphicFrameChg>
      </pc:sldChg>
      <pc:sldChg chg="modSp mod">
        <pc:chgData name="jc ondoy" userId="27e5d604fb79d9b8" providerId="LiveId" clId="{410F8D05-6107-4776-B8DB-417F6211E6D1}" dt="2023-10-10T00:49:28.680" v="1229" actId="2062"/>
        <pc:sldMkLst>
          <pc:docMk/>
          <pc:sldMk cId="214362410" sldId="297"/>
        </pc:sldMkLst>
        <pc:spChg chg="mod">
          <ac:chgData name="jc ondoy" userId="27e5d604fb79d9b8" providerId="LiveId" clId="{410F8D05-6107-4776-B8DB-417F6211E6D1}" dt="2023-10-10T00:48:31.306" v="1227" actId="14100"/>
          <ac:spMkLst>
            <pc:docMk/>
            <pc:sldMk cId="214362410" sldId="297"/>
            <ac:spMk id="21" creationId="{8FFF5258-7E11-FA03-0F4B-C92FC990963B}"/>
          </ac:spMkLst>
        </pc:spChg>
        <pc:graphicFrameChg chg="mod modGraphic">
          <ac:chgData name="jc ondoy" userId="27e5d604fb79d9b8" providerId="LiveId" clId="{410F8D05-6107-4776-B8DB-417F6211E6D1}" dt="2023-10-10T00:49:28.680" v="1229" actId="2062"/>
          <ac:graphicFrameMkLst>
            <pc:docMk/>
            <pc:sldMk cId="214362410" sldId="297"/>
            <ac:graphicFrameMk id="25" creationId="{B84A1259-543A-5A18-6059-AEB362A5008F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82CFA4-775C-416B-AC25-B5DDCC739577}" type="datetimeFigureOut">
              <a:rPr lang="en-PH" smtClean="0"/>
              <a:t>13/11/2023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55A148-DBE6-4DB9-887F-030299A1168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471495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5A148-DBE6-4DB9-887F-030299A1168D}" type="slidenum">
              <a:rPr lang="en-PH" smtClean="0"/>
              <a:t>8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17557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4.jpeg"/><Relationship Id="rId4" Type="http://schemas.openxmlformats.org/officeDocument/2006/relationships/image" Target="../media/image3.svg"/><Relationship Id="rId9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906" b="2890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-848613" y="7241691"/>
            <a:ext cx="4033217" cy="4033217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103395" y="-987909"/>
            <a:ext cx="4033217" cy="4033217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876763" y="1817931"/>
            <a:ext cx="1593306" cy="1593306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817931" y="6875763"/>
            <a:ext cx="1593306" cy="1593306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400000">
            <a:off x="17193074" y="8153849"/>
            <a:ext cx="1472602" cy="736301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287482" y="4135453"/>
            <a:ext cx="502555" cy="476158"/>
          </a:xfrm>
          <a:prstGeom prst="rect">
            <a:avLst/>
          </a:prstGeom>
        </p:spPr>
      </p:pic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1976255" y="1181100"/>
            <a:ext cx="6464145" cy="9258300"/>
            <a:chOff x="0" y="0"/>
            <a:chExt cx="4433570" cy="6350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433570" cy="6350000"/>
            </a:xfrm>
            <a:custGeom>
              <a:avLst/>
              <a:gdLst/>
              <a:ahLst/>
              <a:cxnLst/>
              <a:rect l="l" t="t" r="r" b="b"/>
              <a:pathLst>
                <a:path w="4433570" h="6350000">
                  <a:moveTo>
                    <a:pt x="4433570" y="0"/>
                  </a:moveTo>
                  <a:lnTo>
                    <a:pt x="4433570" y="0"/>
                  </a:lnTo>
                  <a:lnTo>
                    <a:pt x="4433570" y="0"/>
                  </a:lnTo>
                  <a:lnTo>
                    <a:pt x="4433570" y="6350000"/>
                  </a:lnTo>
                  <a:lnTo>
                    <a:pt x="4433570" y="6350000"/>
                  </a:lnTo>
                  <a:lnTo>
                    <a:pt x="0" y="6350000"/>
                  </a:lnTo>
                  <a:lnTo>
                    <a:pt x="0" y="6350000"/>
                  </a:lnTo>
                  <a:lnTo>
                    <a:pt x="0" y="4433570"/>
                  </a:lnTo>
                  <a:cubicBezTo>
                    <a:pt x="0" y="1985010"/>
                    <a:pt x="1985010" y="0"/>
                    <a:pt x="4433570" y="0"/>
                  </a:cubicBezTo>
                  <a:close/>
                </a:path>
              </a:pathLst>
            </a:custGeom>
            <a:blipFill>
              <a:blip r:embed="rId7"/>
              <a:stretch>
                <a:fillRect l="-58757" r="-60352" b="-52982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480266" y="1497571"/>
            <a:ext cx="4991978" cy="4991978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E2C25"/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9778442" y="1795756"/>
            <a:ext cx="4395626" cy="4395609"/>
            <a:chOff x="0" y="0"/>
            <a:chExt cx="6350000" cy="634997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24963" r="-2496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849412" y="6489549"/>
            <a:ext cx="2621420" cy="2621420"/>
            <a:chOff x="0" y="0"/>
            <a:chExt cx="6350000" cy="6350000"/>
          </a:xfrm>
        </p:grpSpPr>
        <p:sp>
          <p:nvSpPr>
            <p:cNvPr id="20" name="Freeform 2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E2C25"/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21" name="Group 21"/>
          <p:cNvGrpSpPr>
            <a:grpSpLocks noChangeAspect="1"/>
          </p:cNvGrpSpPr>
          <p:nvPr/>
        </p:nvGrpSpPr>
        <p:grpSpPr>
          <a:xfrm>
            <a:off x="10005992" y="6646134"/>
            <a:ext cx="2308259" cy="2308250"/>
            <a:chOff x="0" y="0"/>
            <a:chExt cx="6350000" cy="634997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l="-24963" r="-2496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pic>
        <p:nvPicPr>
          <p:cNvPr id="23" name="Picture 23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2121648" y="2260494"/>
            <a:ext cx="921643" cy="921643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744923" y="2210192"/>
            <a:ext cx="971946" cy="971946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702055" y="3709451"/>
            <a:ext cx="4991937" cy="2224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078"/>
              </a:lnSpc>
              <a:spcBef>
                <a:spcPct val="0"/>
              </a:spcBef>
            </a:pPr>
            <a:r>
              <a:rPr lang="en-US" sz="12913">
                <a:solidFill>
                  <a:srgbClr val="FFFFFF"/>
                </a:solidFill>
                <a:latin typeface="Roboto Bold"/>
              </a:rPr>
              <a:t>2023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02054" y="5753100"/>
            <a:ext cx="9076387" cy="13519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22"/>
              </a:lnSpc>
              <a:spcBef>
                <a:spcPct val="0"/>
              </a:spcBef>
            </a:pPr>
            <a:r>
              <a:rPr lang="en-US" sz="2587" spc="918" dirty="0">
                <a:solidFill>
                  <a:srgbClr val="FFFFFF"/>
                </a:solidFill>
                <a:latin typeface="Quando"/>
              </a:rPr>
              <a:t>3</a:t>
            </a:r>
            <a:r>
              <a:rPr lang="en-US" sz="2587" spc="918" baseline="30000" dirty="0">
                <a:solidFill>
                  <a:srgbClr val="FFFFFF"/>
                </a:solidFill>
                <a:latin typeface="Quando"/>
              </a:rPr>
              <a:t>rd</a:t>
            </a:r>
            <a:r>
              <a:rPr lang="en-US" sz="2587" spc="918" dirty="0">
                <a:solidFill>
                  <a:srgbClr val="FFFFFF"/>
                </a:solidFill>
                <a:latin typeface="Quando"/>
              </a:rPr>
              <a:t> QUARTER PHYSICAL ACCOMPLISHMENT REPORT</a:t>
            </a:r>
          </a:p>
          <a:p>
            <a:pPr>
              <a:lnSpc>
                <a:spcPts val="3622"/>
              </a:lnSpc>
              <a:spcBef>
                <a:spcPct val="0"/>
              </a:spcBef>
            </a:pPr>
            <a:r>
              <a:rPr lang="en-US" sz="2587" spc="918" dirty="0">
                <a:solidFill>
                  <a:srgbClr val="FFFFFF"/>
                </a:solidFill>
                <a:latin typeface="Quando"/>
              </a:rPr>
              <a:t>as of September 2023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02055" y="3291746"/>
            <a:ext cx="8175964" cy="391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03"/>
              </a:lnSpc>
            </a:pPr>
            <a:r>
              <a:rPr lang="en-US" sz="2216" dirty="0">
                <a:solidFill>
                  <a:srgbClr val="FFFFFF"/>
                </a:solidFill>
                <a:latin typeface="Roboto"/>
              </a:rPr>
              <a:t>BANGSAMORO AUTONOMOUS REGION IN MUSLIM MINDANAO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02055" y="3660181"/>
            <a:ext cx="8822676" cy="327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37"/>
              </a:lnSpc>
            </a:pPr>
            <a:r>
              <a:rPr lang="en-US" sz="1884" dirty="0">
                <a:solidFill>
                  <a:srgbClr val="FFFFFF"/>
                </a:solidFill>
                <a:latin typeface="Roboto"/>
              </a:rPr>
              <a:t>MINISTRY OF ENVIRONMENT, NATURAL RESOURCES AND ENERGY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17183549" y="8510742"/>
            <a:ext cx="1472602" cy="73630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 flipV="1">
            <a:off x="0" y="0"/>
            <a:ext cx="1345171" cy="134517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9612" y="345969"/>
            <a:ext cx="502555" cy="476158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5484283" y="-540500"/>
            <a:ext cx="3812231" cy="3812215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7448" t="-7594" r="-57009" b="-197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800186" y="1947952"/>
            <a:ext cx="2449589" cy="244958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E2C25"/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5034762" y="2160283"/>
            <a:ext cx="1980438" cy="1980430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r="-5009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1642757"/>
            <a:ext cx="8656095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PROGRAM 1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1028700"/>
            <a:ext cx="494567" cy="49456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5055" y="1028700"/>
            <a:ext cx="494567" cy="49456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21410" y="1028700"/>
            <a:ext cx="494567" cy="494567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986946" y="2551967"/>
            <a:ext cx="11849100" cy="4437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8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3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LAND SURVEY, DISPOSITION, RECORDS AND KNOWLEDGE MANAGEMENT PROGRAM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82988" y="3080579"/>
            <a:ext cx="9136100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7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99" b="0" i="0" u="none" strike="noStrike" kern="1200" cap="none" spc="0" normalizeH="0" baseline="0" noProof="0" dirty="0">
                <a:ln>
                  <a:noFill/>
                </a:ln>
                <a:solidFill>
                  <a:srgbClr val="FFDE59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Sub Program 1. Land Administration and Management System (LAMS)</a:t>
            </a:r>
          </a:p>
        </p:txBody>
      </p: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B84A1259-543A-5A18-6059-AEB362A50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734842"/>
              </p:ext>
            </p:extLst>
          </p:nvPr>
        </p:nvGraphicFramePr>
        <p:xfrm>
          <a:off x="982988" y="3636657"/>
          <a:ext cx="15704812" cy="494792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093765">
                  <a:extLst>
                    <a:ext uri="{9D8B030D-6E8A-4147-A177-3AD203B41FA5}">
                      <a16:colId xmlns:a16="http://schemas.microsoft.com/office/drawing/2014/main" val="1468983592"/>
                    </a:ext>
                  </a:extLst>
                </a:gridCol>
                <a:gridCol w="1826192">
                  <a:extLst>
                    <a:ext uri="{9D8B030D-6E8A-4147-A177-3AD203B41FA5}">
                      <a16:colId xmlns:a16="http://schemas.microsoft.com/office/drawing/2014/main" val="3331051864"/>
                    </a:ext>
                  </a:extLst>
                </a:gridCol>
                <a:gridCol w="2384055">
                  <a:extLst>
                    <a:ext uri="{9D8B030D-6E8A-4147-A177-3AD203B41FA5}">
                      <a16:colId xmlns:a16="http://schemas.microsoft.com/office/drawing/2014/main" val="61440159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958105186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3739876806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301138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Performance Indicators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Annual Physical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st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nd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24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3</a:t>
                      </a:r>
                      <a:r>
                        <a:rPr lang="en-PH" sz="2400" b="1" kern="12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rd</a:t>
                      </a:r>
                      <a:r>
                        <a:rPr lang="en-PH" sz="24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Quarter Accomplishment</a:t>
                      </a:r>
                    </a:p>
                    <a:p>
                      <a:pPr algn="ctr"/>
                      <a:endParaRPr lang="en-PH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%/no. increase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6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Outcome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3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Percentage of land related data captured, stored, analyzed and information generated</a:t>
                      </a:r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16.67%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2.16%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3.61%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8.16%</a:t>
                      </a:r>
                    </a:p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4.55%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26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Output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2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No. of Land related data inventoried, sorted and groomed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11,574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2,350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7,490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58,873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51,383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647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2. No. of land related data scanned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118,523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25,492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37,786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49,535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11,749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508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3. No. of Land  records encoded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50,494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2,168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4,889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4,889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581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4. No. of land data generated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50,494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879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5816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17183549" y="8510742"/>
            <a:ext cx="1472602" cy="73630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 flipV="1">
            <a:off x="0" y="0"/>
            <a:ext cx="1345171" cy="134517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9612" y="345969"/>
            <a:ext cx="502555" cy="476158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5484283" y="-540500"/>
            <a:ext cx="3812231" cy="3812215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7448" t="-7594" r="-57009" b="-197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800186" y="1947952"/>
            <a:ext cx="2449589" cy="244958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E2C25"/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5034762" y="2160283"/>
            <a:ext cx="1980438" cy="1980430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r="-5009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1642757"/>
            <a:ext cx="8656095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PROGRAM 1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1028700"/>
            <a:ext cx="494567" cy="49456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5055" y="1028700"/>
            <a:ext cx="494567" cy="49456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21410" y="1028700"/>
            <a:ext cx="494567" cy="494567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986946" y="2551967"/>
            <a:ext cx="11849100" cy="4437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8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3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LAND SURVEY, DISPOSITION, RECORDS AND KNOWLEDGE MANAGEMENT PROGRAM</a:t>
            </a:r>
          </a:p>
        </p:txBody>
      </p: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B84A1259-543A-5A18-6059-AEB362A50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429202"/>
              </p:ext>
            </p:extLst>
          </p:nvPr>
        </p:nvGraphicFramePr>
        <p:xfrm>
          <a:off x="955173" y="3792047"/>
          <a:ext cx="15885027" cy="34417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142410">
                  <a:extLst>
                    <a:ext uri="{9D8B030D-6E8A-4147-A177-3AD203B41FA5}">
                      <a16:colId xmlns:a16="http://schemas.microsoft.com/office/drawing/2014/main" val="1468983592"/>
                    </a:ext>
                  </a:extLst>
                </a:gridCol>
                <a:gridCol w="1975320">
                  <a:extLst>
                    <a:ext uri="{9D8B030D-6E8A-4147-A177-3AD203B41FA5}">
                      <a16:colId xmlns:a16="http://schemas.microsoft.com/office/drawing/2014/main" val="3331051864"/>
                    </a:ext>
                  </a:extLst>
                </a:gridCol>
                <a:gridCol w="2366497">
                  <a:extLst>
                    <a:ext uri="{9D8B030D-6E8A-4147-A177-3AD203B41FA5}">
                      <a16:colId xmlns:a16="http://schemas.microsoft.com/office/drawing/2014/main" val="61440159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95810518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355322175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01138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Performance Indicators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Annual Physical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st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nd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rd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%/no. increase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6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Outcome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3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Increased percentage of land area in hectares inspected, verified and approved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15.85%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2.13%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2.55%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2.79%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0.24%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26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Output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2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No. of Land surveys (in hectares) inspected, verified and approved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3,000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403.43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483.43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528.09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44.66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647389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4E689635-D15D-71EE-0487-2E90B3727E83}"/>
              </a:ext>
            </a:extLst>
          </p:cNvPr>
          <p:cNvSpPr txBox="1"/>
          <p:nvPr/>
        </p:nvSpPr>
        <p:spPr>
          <a:xfrm>
            <a:off x="955173" y="3238500"/>
            <a:ext cx="10474827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FFDE59"/>
                </a:solidFill>
                <a:latin typeface="Roboto Bold"/>
              </a:rPr>
              <a:t>Sub Program 2. Inspection, Verification and Approval of all types of Survey (IVAS)</a:t>
            </a:r>
          </a:p>
        </p:txBody>
      </p:sp>
    </p:spTree>
    <p:extLst>
      <p:ext uri="{BB962C8B-B14F-4D97-AF65-F5344CB8AC3E}">
        <p14:creationId xmlns:p14="http://schemas.microsoft.com/office/powerpoint/2010/main" val="1342605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17183549" y="8510742"/>
            <a:ext cx="1472602" cy="73630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 flipV="1">
            <a:off x="0" y="0"/>
            <a:ext cx="1345171" cy="134517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9612" y="345969"/>
            <a:ext cx="502555" cy="476158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5484283" y="-540500"/>
            <a:ext cx="3812231" cy="3812215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7448" t="-7594" r="-57009" b="-197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800186" y="1947952"/>
            <a:ext cx="2449589" cy="244958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E2C25"/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5034762" y="2160283"/>
            <a:ext cx="1980438" cy="1980430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r="-5009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1642757"/>
            <a:ext cx="8656095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PROGRAM 1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1028700"/>
            <a:ext cx="494567" cy="49456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5055" y="1028700"/>
            <a:ext cx="494567" cy="49456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21410" y="1028700"/>
            <a:ext cx="494567" cy="494567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986946" y="2551967"/>
            <a:ext cx="11849100" cy="4437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8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3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LAND SURVEY, DISPOSITION, RECORDS AND KNOWLEDGE MANAGEMENT PROGRAM</a:t>
            </a:r>
          </a:p>
        </p:txBody>
      </p: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B84A1259-543A-5A18-6059-AEB362A50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216884"/>
              </p:ext>
            </p:extLst>
          </p:nvPr>
        </p:nvGraphicFramePr>
        <p:xfrm>
          <a:off x="982988" y="3798655"/>
          <a:ext cx="15933412" cy="49022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142410">
                  <a:extLst>
                    <a:ext uri="{9D8B030D-6E8A-4147-A177-3AD203B41FA5}">
                      <a16:colId xmlns:a16="http://schemas.microsoft.com/office/drawing/2014/main" val="1468983592"/>
                    </a:ext>
                  </a:extLst>
                </a:gridCol>
                <a:gridCol w="1975320">
                  <a:extLst>
                    <a:ext uri="{9D8B030D-6E8A-4147-A177-3AD203B41FA5}">
                      <a16:colId xmlns:a16="http://schemas.microsoft.com/office/drawing/2014/main" val="3331051864"/>
                    </a:ext>
                  </a:extLst>
                </a:gridCol>
                <a:gridCol w="2338682">
                  <a:extLst>
                    <a:ext uri="{9D8B030D-6E8A-4147-A177-3AD203B41FA5}">
                      <a16:colId xmlns:a16="http://schemas.microsoft.com/office/drawing/2014/main" val="61440159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958105186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60334993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01138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Performance Indicators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Annual Physical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st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nd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rd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%/no.</a:t>
                      </a: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increase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6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Outcome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3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Percentage of land records managed and digitized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16.67%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16.67%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16.67%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26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Output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2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No. of system maintained and functional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647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2. No. of land -related applications received, tracked and issued/approved according to prescribed timelines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477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120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720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3. No. of land records (per sheet) for Cotabato City and 63 Barangays reproduced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45,245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45,245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45,245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430670"/>
                  </a:ext>
                </a:extLst>
              </a:tr>
            </a:tbl>
          </a:graphicData>
        </a:graphic>
      </p:graphicFrame>
      <p:sp>
        <p:nvSpPr>
          <p:cNvPr id="19" name="TextBox 19">
            <a:extLst>
              <a:ext uri="{FF2B5EF4-FFF2-40B4-BE49-F238E27FC236}">
                <a16:creationId xmlns:a16="http://schemas.microsoft.com/office/drawing/2014/main" id="{44B55C79-18B4-B227-C558-CB44BC4E5C86}"/>
              </a:ext>
            </a:extLst>
          </p:cNvPr>
          <p:cNvSpPr txBox="1"/>
          <p:nvPr/>
        </p:nvSpPr>
        <p:spPr>
          <a:xfrm>
            <a:off x="982988" y="3206064"/>
            <a:ext cx="13455015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FFDE59"/>
                </a:solidFill>
                <a:latin typeface="Roboto Bold"/>
              </a:rPr>
              <a:t>Sub Program 3. Land Records Management for BARMM, Cotabato City and 63 Special Geographic Areas </a:t>
            </a:r>
          </a:p>
        </p:txBody>
      </p:sp>
    </p:spTree>
    <p:extLst>
      <p:ext uri="{BB962C8B-B14F-4D97-AF65-F5344CB8AC3E}">
        <p14:creationId xmlns:p14="http://schemas.microsoft.com/office/powerpoint/2010/main" val="2188880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17183549" y="8510742"/>
            <a:ext cx="1472602" cy="73630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 flipV="1">
            <a:off x="0" y="0"/>
            <a:ext cx="1345171" cy="134517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9612" y="345969"/>
            <a:ext cx="502555" cy="476158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5484283" y="-540500"/>
            <a:ext cx="3812231" cy="3812215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7448" t="-7594" r="-57009" b="-197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800186" y="1947952"/>
            <a:ext cx="2449589" cy="244958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E2C25"/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5034762" y="2160283"/>
            <a:ext cx="1980438" cy="1980430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r="-5009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495769" y="189985"/>
            <a:ext cx="8656095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PROGRAM 2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1028700"/>
            <a:ext cx="494567" cy="49456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5055" y="1028700"/>
            <a:ext cx="494567" cy="49456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21410" y="1028700"/>
            <a:ext cx="494567" cy="494567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B84A1259-543A-5A18-6059-AEB362A50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626500"/>
              </p:ext>
            </p:extLst>
          </p:nvPr>
        </p:nvGraphicFramePr>
        <p:xfrm>
          <a:off x="1070905" y="2424938"/>
          <a:ext cx="16150295" cy="7671562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142410">
                  <a:extLst>
                    <a:ext uri="{9D8B030D-6E8A-4147-A177-3AD203B41FA5}">
                      <a16:colId xmlns:a16="http://schemas.microsoft.com/office/drawing/2014/main" val="1468983592"/>
                    </a:ext>
                  </a:extLst>
                </a:gridCol>
                <a:gridCol w="1975320">
                  <a:extLst>
                    <a:ext uri="{9D8B030D-6E8A-4147-A177-3AD203B41FA5}">
                      <a16:colId xmlns:a16="http://schemas.microsoft.com/office/drawing/2014/main" val="3331051864"/>
                    </a:ext>
                  </a:extLst>
                </a:gridCol>
                <a:gridCol w="2326965">
                  <a:extLst>
                    <a:ext uri="{9D8B030D-6E8A-4147-A177-3AD203B41FA5}">
                      <a16:colId xmlns:a16="http://schemas.microsoft.com/office/drawing/2014/main" val="614401594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958105186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80604197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301138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Performance Indicators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Annual Physical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st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nd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rd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%/no. increase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6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Outcome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3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1. Percentage of industries permit and clearances compliance monitored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40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5% increase from 2020 permits released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95%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/>
                          </a:solidFill>
                          <a:latin typeface="+mj-lt"/>
                        </a:rPr>
                        <a:t>124%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/>
                          </a:solidFill>
                          <a:latin typeface="+mj-lt"/>
                        </a:rPr>
                        <a:t>227%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/>
                          </a:solidFill>
                          <a:latin typeface="+mj-lt"/>
                        </a:rPr>
                        <a:t>103%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26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2. Percentage increase of revenue collection from BARMM environmental permits 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40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5% increase from 2021 revenue collection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11%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/>
                          </a:solidFill>
                          <a:latin typeface="+mj-lt"/>
                        </a:rPr>
                        <a:t>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/>
                          </a:solidFill>
                          <a:latin typeface="+mj-lt"/>
                        </a:rPr>
                        <a:t>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/>
                          </a:solidFill>
                          <a:latin typeface="+mj-lt"/>
                        </a:rPr>
                        <a:t>135%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518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Output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2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1. No. of clearances (ECC and CNC) issued 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120 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67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647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2. No. of Permit to Operate (PTO) issued 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48 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42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05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3. No. of Wastewater Discharge Permit (WDP) issued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20 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7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720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4. No. of Certificate of Accreditation approved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65 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430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5. No. of industries registered (Hazardous Waste Generators)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6 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154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6. No. of plans approved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10 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060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7. No. of Permit to Transport (PTT) issued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21 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967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8. No. of approved contract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1 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548759"/>
                  </a:ext>
                </a:extLst>
              </a:tr>
            </a:tbl>
          </a:graphicData>
        </a:graphic>
      </p:graphicFrame>
      <p:sp>
        <p:nvSpPr>
          <p:cNvPr id="20" name="TextBox 6">
            <a:extLst>
              <a:ext uri="{FF2B5EF4-FFF2-40B4-BE49-F238E27FC236}">
                <a16:creationId xmlns:a16="http://schemas.microsoft.com/office/drawing/2014/main" id="{0270FBD7-3D7F-5588-9B72-786C85661A85}"/>
              </a:ext>
            </a:extLst>
          </p:cNvPr>
          <p:cNvSpPr txBox="1"/>
          <p:nvPr/>
        </p:nvSpPr>
        <p:spPr>
          <a:xfrm>
            <a:off x="2478737" y="1135530"/>
            <a:ext cx="14093819" cy="90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83"/>
              </a:lnSpc>
              <a:spcBef>
                <a:spcPct val="0"/>
              </a:spcBef>
            </a:pPr>
            <a:r>
              <a:rPr lang="en-US" sz="2630" dirty="0">
                <a:solidFill>
                  <a:srgbClr val="FFFFFF"/>
                </a:solidFill>
                <a:latin typeface="Source Sans Pro"/>
              </a:rPr>
              <a:t>ENVIRONMENTAL REGULATION COMPLIANCE,AMBIENT MONITORING and POLLUTION CONTROL PROGRAM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4256B9B1-634E-E46D-383E-93FE5A74C527}"/>
              </a:ext>
            </a:extLst>
          </p:cNvPr>
          <p:cNvSpPr txBox="1"/>
          <p:nvPr/>
        </p:nvSpPr>
        <p:spPr>
          <a:xfrm>
            <a:off x="2506655" y="2019300"/>
            <a:ext cx="7479457" cy="368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FFDE59"/>
                </a:solidFill>
                <a:latin typeface="Roboto Bold"/>
              </a:rPr>
              <a:t>Sub Program 1: Environmental Regulation Compliance</a:t>
            </a:r>
          </a:p>
        </p:txBody>
      </p:sp>
    </p:spTree>
    <p:extLst>
      <p:ext uri="{BB962C8B-B14F-4D97-AF65-F5344CB8AC3E}">
        <p14:creationId xmlns:p14="http://schemas.microsoft.com/office/powerpoint/2010/main" val="1270887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17183549" y="8510742"/>
            <a:ext cx="1472602" cy="73630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 flipV="1">
            <a:off x="0" y="0"/>
            <a:ext cx="1345171" cy="134517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9612" y="345969"/>
            <a:ext cx="502555" cy="476158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5484283" y="-540500"/>
            <a:ext cx="3812231" cy="3812215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7448" t="-7594" r="-57009" b="-197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800186" y="1947952"/>
            <a:ext cx="2449589" cy="244958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E2C25"/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5034762" y="2160283"/>
            <a:ext cx="1980438" cy="1980430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r="-5009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165703" y="1490355"/>
            <a:ext cx="8656095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PROGRAM 2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1028700"/>
            <a:ext cx="494567" cy="49456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5055" y="1028700"/>
            <a:ext cx="494567" cy="49456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21410" y="1028700"/>
            <a:ext cx="494567" cy="494567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B84A1259-543A-5A18-6059-AEB362A50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811903"/>
              </p:ext>
            </p:extLst>
          </p:nvPr>
        </p:nvGraphicFramePr>
        <p:xfrm>
          <a:off x="1165703" y="3972111"/>
          <a:ext cx="16207897" cy="4239425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142410">
                  <a:extLst>
                    <a:ext uri="{9D8B030D-6E8A-4147-A177-3AD203B41FA5}">
                      <a16:colId xmlns:a16="http://schemas.microsoft.com/office/drawing/2014/main" val="1468983592"/>
                    </a:ext>
                  </a:extLst>
                </a:gridCol>
                <a:gridCol w="1975320">
                  <a:extLst>
                    <a:ext uri="{9D8B030D-6E8A-4147-A177-3AD203B41FA5}">
                      <a16:colId xmlns:a16="http://schemas.microsoft.com/office/drawing/2014/main" val="3331051864"/>
                    </a:ext>
                  </a:extLst>
                </a:gridCol>
                <a:gridCol w="2485315">
                  <a:extLst>
                    <a:ext uri="{9D8B030D-6E8A-4147-A177-3AD203B41FA5}">
                      <a16:colId xmlns:a16="http://schemas.microsoft.com/office/drawing/2014/main" val="61440159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958105186"/>
                    </a:ext>
                  </a:extLst>
                </a:gridCol>
                <a:gridCol w="2490052">
                  <a:extLst>
                    <a:ext uri="{9D8B030D-6E8A-4147-A177-3AD203B41FA5}">
                      <a16:colId xmlns:a16="http://schemas.microsoft.com/office/drawing/2014/main" val="335423042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01138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Performance Indicators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Annual Physical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st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nd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rd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%/no. increase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6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Outcome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3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1. Ambient air and water quality in BARMM improved/maintained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64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 water body classified, 1 Air Quality Monitoring established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26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Output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2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1. No. of Monitoring Station established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1 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647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2. No. of water bodies classified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1 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--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059159"/>
                  </a:ext>
                </a:extLst>
              </a:tr>
            </a:tbl>
          </a:graphicData>
        </a:graphic>
      </p:graphicFrame>
      <p:sp>
        <p:nvSpPr>
          <p:cNvPr id="20" name="TextBox 6">
            <a:extLst>
              <a:ext uri="{FF2B5EF4-FFF2-40B4-BE49-F238E27FC236}">
                <a16:creationId xmlns:a16="http://schemas.microsoft.com/office/drawing/2014/main" id="{0270FBD7-3D7F-5588-9B72-786C85661A85}"/>
              </a:ext>
            </a:extLst>
          </p:cNvPr>
          <p:cNvSpPr txBox="1"/>
          <p:nvPr/>
        </p:nvSpPr>
        <p:spPr>
          <a:xfrm>
            <a:off x="1165703" y="2373871"/>
            <a:ext cx="14093819" cy="90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8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3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ENVIRONMENTAL REGULATION COMPLIANCE,AMBIENT MONITORING and POLLUTION CONTROL PROGRAM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73B64985-7639-D94D-8231-2430778BE59C}"/>
              </a:ext>
            </a:extLst>
          </p:cNvPr>
          <p:cNvSpPr txBox="1"/>
          <p:nvPr/>
        </p:nvSpPr>
        <p:spPr>
          <a:xfrm>
            <a:off x="1141155" y="3474378"/>
            <a:ext cx="10383482" cy="393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29"/>
              </a:lnSpc>
              <a:spcBef>
                <a:spcPct val="0"/>
              </a:spcBef>
            </a:pPr>
            <a:r>
              <a:rPr lang="en-US" sz="2378" dirty="0">
                <a:solidFill>
                  <a:srgbClr val="FFDE59"/>
                </a:solidFill>
                <a:latin typeface="Roboto Bold"/>
              </a:rPr>
              <a:t>Sub Program 2: Ambient Air and Water Baseline and Monitoring</a:t>
            </a:r>
          </a:p>
        </p:txBody>
      </p:sp>
    </p:spTree>
    <p:extLst>
      <p:ext uri="{BB962C8B-B14F-4D97-AF65-F5344CB8AC3E}">
        <p14:creationId xmlns:p14="http://schemas.microsoft.com/office/powerpoint/2010/main" val="2102191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17183549" y="8510742"/>
            <a:ext cx="1472602" cy="73630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 flipV="1">
            <a:off x="0" y="0"/>
            <a:ext cx="1345171" cy="134517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9612" y="345969"/>
            <a:ext cx="502555" cy="476158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5484283" y="-540500"/>
            <a:ext cx="3812231" cy="3812215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7448" t="-7594" r="-57009" b="-197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800186" y="1947952"/>
            <a:ext cx="2449589" cy="244958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E2C25"/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5034762" y="2160283"/>
            <a:ext cx="1980438" cy="1980430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r="-5009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495769" y="-114300"/>
            <a:ext cx="4438431" cy="8495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PROGRAM 2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1028700"/>
            <a:ext cx="494567" cy="49456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5055" y="1028700"/>
            <a:ext cx="494567" cy="49456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21410" y="1028700"/>
            <a:ext cx="494567" cy="494567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B84A1259-543A-5A18-6059-AEB362A50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702410"/>
              </p:ext>
            </p:extLst>
          </p:nvPr>
        </p:nvGraphicFramePr>
        <p:xfrm>
          <a:off x="1054577" y="1943100"/>
          <a:ext cx="16166623" cy="832818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142410">
                  <a:extLst>
                    <a:ext uri="{9D8B030D-6E8A-4147-A177-3AD203B41FA5}">
                      <a16:colId xmlns:a16="http://schemas.microsoft.com/office/drawing/2014/main" val="1468983592"/>
                    </a:ext>
                  </a:extLst>
                </a:gridCol>
                <a:gridCol w="1975320">
                  <a:extLst>
                    <a:ext uri="{9D8B030D-6E8A-4147-A177-3AD203B41FA5}">
                      <a16:colId xmlns:a16="http://schemas.microsoft.com/office/drawing/2014/main" val="3331051864"/>
                    </a:ext>
                  </a:extLst>
                </a:gridCol>
                <a:gridCol w="2419493">
                  <a:extLst>
                    <a:ext uri="{9D8B030D-6E8A-4147-A177-3AD203B41FA5}">
                      <a16:colId xmlns:a16="http://schemas.microsoft.com/office/drawing/2014/main" val="61440159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958105186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82306568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301138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Performance Indicators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Annual Physical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st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nd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rd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%/no. increase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6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Outcome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3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33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1. Percentage compliance of firms/establishment to all environmental laws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3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100%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3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56%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105%</a:t>
                      </a:r>
                    </a:p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26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Output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2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33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1. No. of firms monitored and complied with ECC conditions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38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75 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38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22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647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33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2. No. of firms monitored and complied with Clean Air Act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38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150 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38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22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8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  <a:p>
                      <a:pPr algn="ctr"/>
                      <a:endParaRPr lang="en-PH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05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33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3. No. of firms monitored and complied with Clean Water Act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38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150 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38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22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PH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95000"/>
                              <a:lumOff val="5000"/>
                            </a:prst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PH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95000"/>
                              <a:lumOff val="5000"/>
                            </a:prst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6720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33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4. No. of firms monitored and complied with RA 6969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38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150 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38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22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PH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95000"/>
                              <a:lumOff val="5000"/>
                            </a:prst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PH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95000"/>
                              <a:lumOff val="5000"/>
                            </a:prst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8430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33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5. No. of observed Emission and Ambient Testing of accredited third party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38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4 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38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154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33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6. No. of Survey Firms with Polychlorinated Biphenyl (PCB) owners not registered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38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1 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38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4060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33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7. No. of recommendation for Notice of Violation  issued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3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20 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3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15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967134"/>
                  </a:ext>
                </a:extLst>
              </a:tr>
            </a:tbl>
          </a:graphicData>
        </a:graphic>
      </p:graphicFrame>
      <p:sp>
        <p:nvSpPr>
          <p:cNvPr id="20" name="TextBox 6">
            <a:extLst>
              <a:ext uri="{FF2B5EF4-FFF2-40B4-BE49-F238E27FC236}">
                <a16:creationId xmlns:a16="http://schemas.microsoft.com/office/drawing/2014/main" id="{0270FBD7-3D7F-5588-9B72-786C85661A85}"/>
              </a:ext>
            </a:extLst>
          </p:cNvPr>
          <p:cNvSpPr txBox="1"/>
          <p:nvPr/>
        </p:nvSpPr>
        <p:spPr>
          <a:xfrm>
            <a:off x="2478737" y="723900"/>
            <a:ext cx="14093819" cy="90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8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3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ENVIRONMENTAL REGULATION COMPLIANCE,AMBIENT MONITORING and POLLUTION CONTROL PROGRAM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5F2FF181-5B25-268C-5A2A-0D46982D39A4}"/>
              </a:ext>
            </a:extLst>
          </p:cNvPr>
          <p:cNvSpPr txBox="1"/>
          <p:nvPr/>
        </p:nvSpPr>
        <p:spPr>
          <a:xfrm>
            <a:off x="2404361" y="1562100"/>
            <a:ext cx="13264808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7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99" b="0" i="0" u="none" strike="noStrike" kern="1200" cap="none" spc="0" normalizeH="0" baseline="0" noProof="0" dirty="0">
                <a:ln>
                  <a:noFill/>
                </a:ln>
                <a:solidFill>
                  <a:srgbClr val="FFDE59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Sub Program 3: Pollution Control and Compliance Monitoring</a:t>
            </a:r>
          </a:p>
        </p:txBody>
      </p:sp>
    </p:spTree>
    <p:extLst>
      <p:ext uri="{BB962C8B-B14F-4D97-AF65-F5344CB8AC3E}">
        <p14:creationId xmlns:p14="http://schemas.microsoft.com/office/powerpoint/2010/main" val="1565398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400000">
            <a:off x="17183549" y="8510742"/>
            <a:ext cx="1472602" cy="73630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 flipV="1">
            <a:off x="0" y="0"/>
            <a:ext cx="1345171" cy="134517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49612" y="345969"/>
            <a:ext cx="502555" cy="476158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5484283" y="-540500"/>
            <a:ext cx="3812231" cy="3812215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l="-7448" t="-7594" r="-57009" b="-197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800186" y="1947952"/>
            <a:ext cx="2449589" cy="244958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E2C25"/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5034762" y="2160283"/>
            <a:ext cx="1980438" cy="1980430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0"/>
              <a:stretch>
                <a:fillRect r="-5009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495769" y="10678"/>
            <a:ext cx="8656095" cy="865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PROGRAM 2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1028700"/>
            <a:ext cx="494567" cy="49456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5055" y="1028700"/>
            <a:ext cx="494567" cy="49456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21410" y="1028700"/>
            <a:ext cx="494567" cy="494567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B84A1259-543A-5A18-6059-AEB362A50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210247"/>
              </p:ext>
            </p:extLst>
          </p:nvPr>
        </p:nvGraphicFramePr>
        <p:xfrm>
          <a:off x="1066066" y="2213229"/>
          <a:ext cx="15925800" cy="7730871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142410">
                  <a:extLst>
                    <a:ext uri="{9D8B030D-6E8A-4147-A177-3AD203B41FA5}">
                      <a16:colId xmlns:a16="http://schemas.microsoft.com/office/drawing/2014/main" val="1468983592"/>
                    </a:ext>
                  </a:extLst>
                </a:gridCol>
                <a:gridCol w="1975320">
                  <a:extLst>
                    <a:ext uri="{9D8B030D-6E8A-4147-A177-3AD203B41FA5}">
                      <a16:colId xmlns:a16="http://schemas.microsoft.com/office/drawing/2014/main" val="3331051864"/>
                    </a:ext>
                  </a:extLst>
                </a:gridCol>
                <a:gridCol w="2407270">
                  <a:extLst>
                    <a:ext uri="{9D8B030D-6E8A-4147-A177-3AD203B41FA5}">
                      <a16:colId xmlns:a16="http://schemas.microsoft.com/office/drawing/2014/main" val="61440159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958105186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1203779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01138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Performance Indicators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Annual Physical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st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nd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rd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%/no. increase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6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Outcome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3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1. Percentage of LGUs provided with technical assistance on the 10-year Ecological Solid Waste Management Plan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19%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2%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26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Output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2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1. No. technical assistance provided to LGUs 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23 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5647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2. No. of sites assessed of proposed Sanitary Landfill  Facilities (SLF)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4 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05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3. No. of Solid Waste Management (SWM) Plan monitored 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44 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6720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4. No. of open dumpsite closed and rehabilitated monitored 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10 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8430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5. No. of monitored and Assessed Material Recovery Facility (MRFs) and MRFs with composting facility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40 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0154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6. No. of monitored Residual Containment Area (RCAs)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20 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4060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7. No. of Sanitary Landfill Facilities (SLFs) monitored 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10 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7967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8. No. of ecofriendly schools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5 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0465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239"/>
                        </a:lnSpc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9. No. of search for eco-friendly LGUs and BLGUs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5 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1633080"/>
                  </a:ext>
                </a:extLst>
              </a:tr>
            </a:tbl>
          </a:graphicData>
        </a:graphic>
      </p:graphicFrame>
      <p:sp>
        <p:nvSpPr>
          <p:cNvPr id="20" name="TextBox 6">
            <a:extLst>
              <a:ext uri="{FF2B5EF4-FFF2-40B4-BE49-F238E27FC236}">
                <a16:creationId xmlns:a16="http://schemas.microsoft.com/office/drawing/2014/main" id="{0270FBD7-3D7F-5588-9B72-786C85661A85}"/>
              </a:ext>
            </a:extLst>
          </p:cNvPr>
          <p:cNvSpPr txBox="1"/>
          <p:nvPr/>
        </p:nvSpPr>
        <p:spPr>
          <a:xfrm>
            <a:off x="2478737" y="882390"/>
            <a:ext cx="14093819" cy="90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8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3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ENVIRONMENTAL REGULATION COMPLIANCE,AMBIENT MONITORING and POLLUTION CONTROL PROGRAM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509882EB-FF60-6A03-9F08-8C1E75F5F118}"/>
              </a:ext>
            </a:extLst>
          </p:cNvPr>
          <p:cNvSpPr txBox="1"/>
          <p:nvPr/>
        </p:nvSpPr>
        <p:spPr>
          <a:xfrm>
            <a:off x="2508592" y="1714500"/>
            <a:ext cx="5644808" cy="368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FFDE59"/>
                </a:solidFill>
                <a:latin typeface="Roboto Bold"/>
              </a:rPr>
              <a:t>Sub Program 4: Solid Waste Management</a:t>
            </a:r>
          </a:p>
        </p:txBody>
      </p:sp>
    </p:spTree>
    <p:extLst>
      <p:ext uri="{BB962C8B-B14F-4D97-AF65-F5344CB8AC3E}">
        <p14:creationId xmlns:p14="http://schemas.microsoft.com/office/powerpoint/2010/main" val="489316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17183549" y="8510742"/>
            <a:ext cx="1472602" cy="73630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 flipV="1">
            <a:off x="0" y="0"/>
            <a:ext cx="1345171" cy="134517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9612" y="345969"/>
            <a:ext cx="502555" cy="476158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5484283" y="-540500"/>
            <a:ext cx="3812231" cy="3812215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7448" t="-7594" r="-57009" b="-197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800186" y="1947952"/>
            <a:ext cx="2449589" cy="244958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E2C25"/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5034762" y="2160283"/>
            <a:ext cx="1980438" cy="1980430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r="-5009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387760" y="10678"/>
            <a:ext cx="8656095" cy="865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PROGRAM 2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1028700"/>
            <a:ext cx="494567" cy="49456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5055" y="1028700"/>
            <a:ext cx="494567" cy="49456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21410" y="1028700"/>
            <a:ext cx="494567" cy="494567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B84A1259-543A-5A18-6059-AEB362A50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424807"/>
              </p:ext>
            </p:extLst>
          </p:nvPr>
        </p:nvGraphicFramePr>
        <p:xfrm>
          <a:off x="1029803" y="2019300"/>
          <a:ext cx="16038997" cy="3807625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142410">
                  <a:extLst>
                    <a:ext uri="{9D8B030D-6E8A-4147-A177-3AD203B41FA5}">
                      <a16:colId xmlns:a16="http://schemas.microsoft.com/office/drawing/2014/main" val="1468983592"/>
                    </a:ext>
                  </a:extLst>
                </a:gridCol>
                <a:gridCol w="1975320">
                  <a:extLst>
                    <a:ext uri="{9D8B030D-6E8A-4147-A177-3AD203B41FA5}">
                      <a16:colId xmlns:a16="http://schemas.microsoft.com/office/drawing/2014/main" val="3331051864"/>
                    </a:ext>
                  </a:extLst>
                </a:gridCol>
                <a:gridCol w="2373139">
                  <a:extLst>
                    <a:ext uri="{9D8B030D-6E8A-4147-A177-3AD203B41FA5}">
                      <a16:colId xmlns:a16="http://schemas.microsoft.com/office/drawing/2014/main" val="614401594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958105186"/>
                    </a:ext>
                  </a:extLst>
                </a:gridCol>
                <a:gridCol w="2585728">
                  <a:extLst>
                    <a:ext uri="{9D8B030D-6E8A-4147-A177-3AD203B41FA5}">
                      <a16:colId xmlns:a16="http://schemas.microsoft.com/office/drawing/2014/main" val="969882824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01138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Performance Indicators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Annual Physical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st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nd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rd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% /no.</a:t>
                      </a: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increase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6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Outcome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3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1. Baseline data on GHG emission established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64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 GHG Inventory released (entry level)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26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Output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2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1. No. trainings and meetings conducted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1 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647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2. No. of GHG Reports released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1 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059159"/>
                  </a:ext>
                </a:extLst>
              </a:tr>
            </a:tbl>
          </a:graphicData>
        </a:graphic>
      </p:graphicFrame>
      <p:sp>
        <p:nvSpPr>
          <p:cNvPr id="20" name="TextBox 6">
            <a:extLst>
              <a:ext uri="{FF2B5EF4-FFF2-40B4-BE49-F238E27FC236}">
                <a16:creationId xmlns:a16="http://schemas.microsoft.com/office/drawing/2014/main" id="{0270FBD7-3D7F-5588-9B72-786C85661A85}"/>
              </a:ext>
            </a:extLst>
          </p:cNvPr>
          <p:cNvSpPr txBox="1"/>
          <p:nvPr/>
        </p:nvSpPr>
        <p:spPr>
          <a:xfrm>
            <a:off x="2425591" y="723900"/>
            <a:ext cx="14093819" cy="90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8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3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ENVIRONMENTAL REGULATION COMPLIANCE,AMBIENT MONITORING and POLLUTION CONTROL PROGRAM</a:t>
            </a:r>
          </a:p>
        </p:txBody>
      </p:sp>
      <p:sp>
        <p:nvSpPr>
          <p:cNvPr id="19" name="TextBox 5">
            <a:extLst>
              <a:ext uri="{FF2B5EF4-FFF2-40B4-BE49-F238E27FC236}">
                <a16:creationId xmlns:a16="http://schemas.microsoft.com/office/drawing/2014/main" id="{BE5F2DE2-02F6-4C3D-65DF-1A9D5DFF00D0}"/>
              </a:ext>
            </a:extLst>
          </p:cNvPr>
          <p:cNvSpPr txBox="1"/>
          <p:nvPr/>
        </p:nvSpPr>
        <p:spPr>
          <a:xfrm>
            <a:off x="2387760" y="1562100"/>
            <a:ext cx="14340030" cy="418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29"/>
              </a:lnSpc>
              <a:spcBef>
                <a:spcPct val="0"/>
              </a:spcBef>
            </a:pPr>
            <a:r>
              <a:rPr lang="en-US" sz="2378" dirty="0">
                <a:solidFill>
                  <a:srgbClr val="FFDE59"/>
                </a:solidFill>
                <a:latin typeface="Roboto Bold"/>
              </a:rPr>
              <a:t>Sub Program 5: Climate Change</a:t>
            </a:r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id="{085D9F15-967D-FC6E-D327-9C2909A5EF2C}"/>
              </a:ext>
            </a:extLst>
          </p:cNvPr>
          <p:cNvSpPr txBox="1"/>
          <p:nvPr/>
        </p:nvSpPr>
        <p:spPr>
          <a:xfrm>
            <a:off x="2425591" y="5981700"/>
            <a:ext cx="13695973" cy="393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29"/>
              </a:lnSpc>
              <a:spcBef>
                <a:spcPct val="0"/>
              </a:spcBef>
            </a:pPr>
            <a:r>
              <a:rPr lang="en-US" sz="2378" dirty="0">
                <a:solidFill>
                  <a:srgbClr val="FFDE59"/>
                </a:solidFill>
                <a:latin typeface="Roboto Bold"/>
              </a:rPr>
              <a:t>Sub Program 6: Annual Brown Environment Report</a:t>
            </a:r>
          </a:p>
        </p:txBody>
      </p:sp>
      <p:graphicFrame>
        <p:nvGraphicFramePr>
          <p:cNvPr id="22" name="Table 25">
            <a:extLst>
              <a:ext uri="{FF2B5EF4-FFF2-40B4-BE49-F238E27FC236}">
                <a16:creationId xmlns:a16="http://schemas.microsoft.com/office/drawing/2014/main" id="{6203051B-A9E1-B4D6-0A41-D9A3BB66CC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741538"/>
              </p:ext>
            </p:extLst>
          </p:nvPr>
        </p:nvGraphicFramePr>
        <p:xfrm>
          <a:off x="1102552" y="6438900"/>
          <a:ext cx="16118648" cy="3606402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142410">
                  <a:extLst>
                    <a:ext uri="{9D8B030D-6E8A-4147-A177-3AD203B41FA5}">
                      <a16:colId xmlns:a16="http://schemas.microsoft.com/office/drawing/2014/main" val="1468983592"/>
                    </a:ext>
                  </a:extLst>
                </a:gridCol>
                <a:gridCol w="1975320">
                  <a:extLst>
                    <a:ext uri="{9D8B030D-6E8A-4147-A177-3AD203B41FA5}">
                      <a16:colId xmlns:a16="http://schemas.microsoft.com/office/drawing/2014/main" val="3331051864"/>
                    </a:ext>
                  </a:extLst>
                </a:gridCol>
                <a:gridCol w="2371518">
                  <a:extLst>
                    <a:ext uri="{9D8B030D-6E8A-4147-A177-3AD203B41FA5}">
                      <a16:colId xmlns:a16="http://schemas.microsoft.com/office/drawing/2014/main" val="61440159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958105186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497461465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301138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Performance Indicators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Annual Physical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st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nd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rd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%/no. increase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6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Outcome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3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1. Increased awareness on environmental protection and pollution control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64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 Annual Brown Environment Report released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26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Output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2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1. No. of copies for Brown Environment Report released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1,000 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059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2924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17183549" y="8510742"/>
            <a:ext cx="1472602" cy="73630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 flipV="1">
            <a:off x="0" y="0"/>
            <a:ext cx="1345171" cy="134517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9612" y="345969"/>
            <a:ext cx="502555" cy="476158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5484283" y="-540500"/>
            <a:ext cx="3812231" cy="3812215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7448" t="-7594" r="-57009" b="-197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800186" y="1947952"/>
            <a:ext cx="2449589" cy="244958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E2C25"/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5034762" y="2160283"/>
            <a:ext cx="1980438" cy="1980430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r="-5009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165703" y="1490355"/>
            <a:ext cx="8656095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PROGRAM </a:t>
            </a:r>
            <a:r>
              <a:rPr lang="en-US" sz="6499" dirty="0">
                <a:solidFill>
                  <a:srgbClr val="FFFFFF"/>
                </a:solidFill>
                <a:latin typeface="Roboto Bold"/>
              </a:rPr>
              <a:t>3</a:t>
            </a:r>
            <a:endParaRPr kumimoji="0" lang="en-US" sz="64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Bold"/>
              <a:ea typeface="+mn-ea"/>
              <a:cs typeface="+mn-cs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1028700" y="1028700"/>
            <a:ext cx="494567" cy="49456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5055" y="1028700"/>
            <a:ext cx="494567" cy="49456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21410" y="1028700"/>
            <a:ext cx="494567" cy="494567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B84A1259-543A-5A18-6059-AEB362A50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992608"/>
              </p:ext>
            </p:extLst>
          </p:nvPr>
        </p:nvGraphicFramePr>
        <p:xfrm>
          <a:off x="1165703" y="3843207"/>
          <a:ext cx="15674497" cy="397867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142410">
                  <a:extLst>
                    <a:ext uri="{9D8B030D-6E8A-4147-A177-3AD203B41FA5}">
                      <a16:colId xmlns:a16="http://schemas.microsoft.com/office/drawing/2014/main" val="1468983592"/>
                    </a:ext>
                  </a:extLst>
                </a:gridCol>
                <a:gridCol w="1975320">
                  <a:extLst>
                    <a:ext uri="{9D8B030D-6E8A-4147-A177-3AD203B41FA5}">
                      <a16:colId xmlns:a16="http://schemas.microsoft.com/office/drawing/2014/main" val="3331051864"/>
                    </a:ext>
                  </a:extLst>
                </a:gridCol>
                <a:gridCol w="2308367">
                  <a:extLst>
                    <a:ext uri="{9D8B030D-6E8A-4147-A177-3AD203B41FA5}">
                      <a16:colId xmlns:a16="http://schemas.microsoft.com/office/drawing/2014/main" val="61440159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95810518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23534472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01138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Performance Indicators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Annual Physical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st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nd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rd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%/no. increase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6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Outcome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3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33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Percentage of responsive, effective and inclusive policy and guidelines related to forestry localized and enforced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3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33%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3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26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Output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2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33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No. of bill formulated related to forestry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38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38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647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33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2. No. of forestry guidelines formulated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3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3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059159"/>
                  </a:ext>
                </a:extLst>
              </a:tr>
            </a:tbl>
          </a:graphicData>
        </a:graphic>
      </p:graphicFrame>
      <p:sp>
        <p:nvSpPr>
          <p:cNvPr id="19" name="TextBox 7">
            <a:extLst>
              <a:ext uri="{FF2B5EF4-FFF2-40B4-BE49-F238E27FC236}">
                <a16:creationId xmlns:a16="http://schemas.microsoft.com/office/drawing/2014/main" id="{9BBB0E3A-7815-A9AA-AB2C-E8845349B67D}"/>
              </a:ext>
            </a:extLst>
          </p:cNvPr>
          <p:cNvSpPr txBox="1"/>
          <p:nvPr/>
        </p:nvSpPr>
        <p:spPr>
          <a:xfrm>
            <a:off x="1219200" y="2476500"/>
            <a:ext cx="13196514" cy="444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83"/>
              </a:lnSpc>
              <a:spcBef>
                <a:spcPct val="0"/>
              </a:spcBef>
            </a:pPr>
            <a:r>
              <a:rPr lang="en-US" sz="2630" dirty="0">
                <a:solidFill>
                  <a:srgbClr val="FFFFFF"/>
                </a:solidFill>
                <a:latin typeface="Source Sans Pro"/>
              </a:rPr>
              <a:t>NATURAL RESOURCES POLICY ENFORCEMENT, CONSERVATION AND DEVELOPMENT PROGRAM</a:t>
            </a:r>
          </a:p>
        </p:txBody>
      </p:sp>
      <p:sp>
        <p:nvSpPr>
          <p:cNvPr id="21" name="TextBox 8">
            <a:extLst>
              <a:ext uri="{FF2B5EF4-FFF2-40B4-BE49-F238E27FC236}">
                <a16:creationId xmlns:a16="http://schemas.microsoft.com/office/drawing/2014/main" id="{B6F17DA3-4D22-2571-57EC-FA6CD52F89FB}"/>
              </a:ext>
            </a:extLst>
          </p:cNvPr>
          <p:cNvSpPr txBox="1"/>
          <p:nvPr/>
        </p:nvSpPr>
        <p:spPr>
          <a:xfrm>
            <a:off x="1219200" y="3200579"/>
            <a:ext cx="9372600" cy="393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29"/>
              </a:lnSpc>
              <a:spcBef>
                <a:spcPct val="0"/>
              </a:spcBef>
            </a:pPr>
            <a:r>
              <a:rPr lang="en-US" sz="2378" dirty="0">
                <a:solidFill>
                  <a:srgbClr val="FFDE59"/>
                </a:solidFill>
                <a:latin typeface="Roboto Bold"/>
              </a:rPr>
              <a:t>Sub-Program 1: Policy Formulation and Development Program</a:t>
            </a:r>
          </a:p>
        </p:txBody>
      </p:sp>
    </p:spTree>
    <p:extLst>
      <p:ext uri="{BB962C8B-B14F-4D97-AF65-F5344CB8AC3E}">
        <p14:creationId xmlns:p14="http://schemas.microsoft.com/office/powerpoint/2010/main" val="223978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17183549" y="8510742"/>
            <a:ext cx="1472602" cy="73630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 flipV="1">
            <a:off x="0" y="0"/>
            <a:ext cx="1345171" cy="134517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9612" y="345969"/>
            <a:ext cx="502555" cy="476158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5484283" y="-540500"/>
            <a:ext cx="3812231" cy="3812215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7448" t="-7594" r="-57009" b="-197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800186" y="1947952"/>
            <a:ext cx="2449589" cy="244958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E2C25"/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5034762" y="2160283"/>
            <a:ext cx="1980438" cy="1980430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r="-5009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165703" y="1490355"/>
            <a:ext cx="8656095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PROGRAM 3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1028700"/>
            <a:ext cx="494567" cy="49456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5055" y="1028700"/>
            <a:ext cx="494567" cy="49456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21410" y="1028700"/>
            <a:ext cx="494567" cy="494567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B84A1259-543A-5A18-6059-AEB362A50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793725"/>
              </p:ext>
            </p:extLst>
          </p:nvPr>
        </p:nvGraphicFramePr>
        <p:xfrm>
          <a:off x="1151848" y="3340858"/>
          <a:ext cx="15840752" cy="6504507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142410">
                  <a:extLst>
                    <a:ext uri="{9D8B030D-6E8A-4147-A177-3AD203B41FA5}">
                      <a16:colId xmlns:a16="http://schemas.microsoft.com/office/drawing/2014/main" val="1468983592"/>
                    </a:ext>
                  </a:extLst>
                </a:gridCol>
                <a:gridCol w="1975320">
                  <a:extLst>
                    <a:ext uri="{9D8B030D-6E8A-4147-A177-3AD203B41FA5}">
                      <a16:colId xmlns:a16="http://schemas.microsoft.com/office/drawing/2014/main" val="3331051864"/>
                    </a:ext>
                  </a:extLst>
                </a:gridCol>
                <a:gridCol w="2308367">
                  <a:extLst>
                    <a:ext uri="{9D8B030D-6E8A-4147-A177-3AD203B41FA5}">
                      <a16:colId xmlns:a16="http://schemas.microsoft.com/office/drawing/2014/main" val="61440159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958105186"/>
                    </a:ext>
                  </a:extLst>
                </a:gridCol>
                <a:gridCol w="2452255">
                  <a:extLst>
                    <a:ext uri="{9D8B030D-6E8A-4147-A177-3AD203B41FA5}">
                      <a16:colId xmlns:a16="http://schemas.microsoft.com/office/drawing/2014/main" val="3558043292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301138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Performance Indicators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Annual Physical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st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nd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rd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%/no. increase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6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Outcome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3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91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Percentage increased of Municipalities illegal logging hotspot neutralized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18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16%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18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937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91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2. 688,051.72 hectares of forestland protected against fire, poaching, pest and diseases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18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100%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18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9.68%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24.6%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148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91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3. Percentage of apprehended illegally transported forest product in BARMM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18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16.67%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1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206%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004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91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4. Increased number of permits/ license/clearance issued according to prescribed  timelines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18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100%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18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16%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635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91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5. Percentage of forest products monitoring check/choke points established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18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20%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18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26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91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6. Percentage of Forest Management Interactive Monitoring System established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18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16%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18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2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91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7. Percentage of BARMM municipalities assisted in Forest Land Use Plan formulation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1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10%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1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647389"/>
                  </a:ext>
                </a:extLst>
              </a:tr>
            </a:tbl>
          </a:graphicData>
        </a:graphic>
      </p:graphicFrame>
      <p:sp>
        <p:nvSpPr>
          <p:cNvPr id="19" name="TextBox 7">
            <a:extLst>
              <a:ext uri="{FF2B5EF4-FFF2-40B4-BE49-F238E27FC236}">
                <a16:creationId xmlns:a16="http://schemas.microsoft.com/office/drawing/2014/main" id="{9BBB0E3A-7815-A9AA-AB2C-E8845349B67D}"/>
              </a:ext>
            </a:extLst>
          </p:cNvPr>
          <p:cNvSpPr txBox="1"/>
          <p:nvPr/>
        </p:nvSpPr>
        <p:spPr>
          <a:xfrm>
            <a:off x="1219200" y="2476500"/>
            <a:ext cx="13196514" cy="444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8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3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NATURAL RESOURCES POLICY ENFORCEMENT, CONSERVATION AND DEVELOPMENT PROGRAM</a:t>
            </a: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0D23538D-D0D5-B272-3689-51C6F007C5A7}"/>
              </a:ext>
            </a:extLst>
          </p:cNvPr>
          <p:cNvSpPr txBox="1"/>
          <p:nvPr/>
        </p:nvSpPr>
        <p:spPr>
          <a:xfrm>
            <a:off x="1209111" y="2857500"/>
            <a:ext cx="14340030" cy="418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29"/>
              </a:lnSpc>
              <a:spcBef>
                <a:spcPct val="0"/>
              </a:spcBef>
            </a:pPr>
            <a:r>
              <a:rPr lang="en-US" sz="2378" dirty="0">
                <a:solidFill>
                  <a:srgbClr val="FFDE59"/>
                </a:solidFill>
                <a:latin typeface="Roboto Bold"/>
              </a:rPr>
              <a:t>Sub-Program 2: Forest Protection and Law Enforcement Program</a:t>
            </a:r>
          </a:p>
        </p:txBody>
      </p:sp>
    </p:spTree>
    <p:extLst>
      <p:ext uri="{BB962C8B-B14F-4D97-AF65-F5344CB8AC3E}">
        <p14:creationId xmlns:p14="http://schemas.microsoft.com/office/powerpoint/2010/main" val="1434288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17183549" y="8510742"/>
            <a:ext cx="1472602" cy="73630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 flipV="1">
            <a:off x="0" y="0"/>
            <a:ext cx="1345171" cy="134517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9612" y="345969"/>
            <a:ext cx="502555" cy="476158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5484283" y="-540500"/>
            <a:ext cx="3812231" cy="3812215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7448" t="-7594" r="-57009" b="-197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800186" y="1947952"/>
            <a:ext cx="2449589" cy="244958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E2C25"/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5034762" y="2160283"/>
            <a:ext cx="1980438" cy="1980430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r="-5009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165703" y="1490355"/>
            <a:ext cx="8656095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PROGRAM 3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1028700"/>
            <a:ext cx="494567" cy="49456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5055" y="1028700"/>
            <a:ext cx="494567" cy="49456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21410" y="1028700"/>
            <a:ext cx="494567" cy="494567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B84A1259-543A-5A18-6059-AEB362A50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025415"/>
              </p:ext>
            </p:extLst>
          </p:nvPr>
        </p:nvGraphicFramePr>
        <p:xfrm>
          <a:off x="1165703" y="3843207"/>
          <a:ext cx="15979297" cy="5421832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142410">
                  <a:extLst>
                    <a:ext uri="{9D8B030D-6E8A-4147-A177-3AD203B41FA5}">
                      <a16:colId xmlns:a16="http://schemas.microsoft.com/office/drawing/2014/main" val="1468983592"/>
                    </a:ext>
                  </a:extLst>
                </a:gridCol>
                <a:gridCol w="1975320">
                  <a:extLst>
                    <a:ext uri="{9D8B030D-6E8A-4147-A177-3AD203B41FA5}">
                      <a16:colId xmlns:a16="http://schemas.microsoft.com/office/drawing/2014/main" val="3331051864"/>
                    </a:ext>
                  </a:extLst>
                </a:gridCol>
                <a:gridCol w="2460767">
                  <a:extLst>
                    <a:ext uri="{9D8B030D-6E8A-4147-A177-3AD203B41FA5}">
                      <a16:colId xmlns:a16="http://schemas.microsoft.com/office/drawing/2014/main" val="61440159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95810518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668144647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301138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Performance Indicators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Annual Physical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st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nd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rd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%/no. increase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6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Output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3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No. of Municipalities illegal logging hotspot neutralized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endParaRPr lang="en-US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7937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2. No. forestland protected against fire, poaching, pest and diseases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110,043.74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212,768.57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353,903.93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141,135.36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2148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3. No.  illegally transported forest product apprehended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2000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4,136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5,767.50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1,631.50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3004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4. No. of permits/ license/clearance issued according to prescribed  timelines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25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2635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5. No. of established  check/choke points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026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6. Established Interactive Monitoring System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16%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22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7. No. of legitimized and approved FLUP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5647389"/>
                  </a:ext>
                </a:extLst>
              </a:tr>
            </a:tbl>
          </a:graphicData>
        </a:graphic>
      </p:graphicFrame>
      <p:sp>
        <p:nvSpPr>
          <p:cNvPr id="19" name="TextBox 7">
            <a:extLst>
              <a:ext uri="{FF2B5EF4-FFF2-40B4-BE49-F238E27FC236}">
                <a16:creationId xmlns:a16="http://schemas.microsoft.com/office/drawing/2014/main" id="{9BBB0E3A-7815-A9AA-AB2C-E8845349B67D}"/>
              </a:ext>
            </a:extLst>
          </p:cNvPr>
          <p:cNvSpPr txBox="1"/>
          <p:nvPr/>
        </p:nvSpPr>
        <p:spPr>
          <a:xfrm>
            <a:off x="1219200" y="2476500"/>
            <a:ext cx="13196514" cy="444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8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3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NATURAL RESOURCES POLICY ENFORCEMENT, CONSERVATION AND DEVELOPMENT PROGRAM</a:t>
            </a: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0D23538D-D0D5-B272-3689-51C6F007C5A7}"/>
              </a:ext>
            </a:extLst>
          </p:cNvPr>
          <p:cNvSpPr txBox="1"/>
          <p:nvPr/>
        </p:nvSpPr>
        <p:spPr>
          <a:xfrm>
            <a:off x="1209111" y="3124379"/>
            <a:ext cx="14340030" cy="418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32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78" b="0" i="0" u="none" strike="noStrike" kern="1200" cap="none" spc="0" normalizeH="0" baseline="0" noProof="0" dirty="0">
                <a:ln>
                  <a:noFill/>
                </a:ln>
                <a:solidFill>
                  <a:srgbClr val="FFDE59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Sub-Program 2: Forest Protection and Law Enforcement Program</a:t>
            </a:r>
          </a:p>
        </p:txBody>
      </p:sp>
    </p:spTree>
    <p:extLst>
      <p:ext uri="{BB962C8B-B14F-4D97-AF65-F5344CB8AC3E}">
        <p14:creationId xmlns:p14="http://schemas.microsoft.com/office/powerpoint/2010/main" val="1967919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17183549" y="8510742"/>
            <a:ext cx="1472602" cy="73630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 flipV="1">
            <a:off x="0" y="0"/>
            <a:ext cx="1345171" cy="134517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9612" y="345969"/>
            <a:ext cx="502555" cy="476158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5484283" y="-540500"/>
            <a:ext cx="3812231" cy="3812215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7448" t="-7594" r="-57009" b="-197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800186" y="1947952"/>
            <a:ext cx="2449589" cy="244958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E2C25"/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5034762" y="2160283"/>
            <a:ext cx="1980438" cy="1980430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r="-5009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387760" y="217366"/>
            <a:ext cx="8656095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PROGRAM </a:t>
            </a:r>
            <a:r>
              <a:rPr lang="en-US" sz="6499" dirty="0">
                <a:solidFill>
                  <a:srgbClr val="FFFFFF"/>
                </a:solidFill>
                <a:latin typeface="Roboto Bold"/>
              </a:rPr>
              <a:t>3</a:t>
            </a:r>
            <a:endParaRPr kumimoji="0" lang="en-US" sz="64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Bold"/>
              <a:ea typeface="+mn-ea"/>
              <a:cs typeface="+mn-cs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1028700" y="1028700"/>
            <a:ext cx="494567" cy="49456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5055" y="1028700"/>
            <a:ext cx="494567" cy="49456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21410" y="1028700"/>
            <a:ext cx="494567" cy="494567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B84A1259-543A-5A18-6059-AEB362A50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495680"/>
              </p:ext>
            </p:extLst>
          </p:nvPr>
        </p:nvGraphicFramePr>
        <p:xfrm>
          <a:off x="1116898" y="2447991"/>
          <a:ext cx="16256702" cy="4600509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142410">
                  <a:extLst>
                    <a:ext uri="{9D8B030D-6E8A-4147-A177-3AD203B41FA5}">
                      <a16:colId xmlns:a16="http://schemas.microsoft.com/office/drawing/2014/main" val="1468983592"/>
                    </a:ext>
                  </a:extLst>
                </a:gridCol>
                <a:gridCol w="1975320">
                  <a:extLst>
                    <a:ext uri="{9D8B030D-6E8A-4147-A177-3AD203B41FA5}">
                      <a16:colId xmlns:a16="http://schemas.microsoft.com/office/drawing/2014/main" val="3331051864"/>
                    </a:ext>
                  </a:extLst>
                </a:gridCol>
                <a:gridCol w="2373139">
                  <a:extLst>
                    <a:ext uri="{9D8B030D-6E8A-4147-A177-3AD203B41FA5}">
                      <a16:colId xmlns:a16="http://schemas.microsoft.com/office/drawing/2014/main" val="61440159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958105186"/>
                    </a:ext>
                  </a:extLst>
                </a:gridCol>
                <a:gridCol w="2422433">
                  <a:extLst>
                    <a:ext uri="{9D8B030D-6E8A-4147-A177-3AD203B41FA5}">
                      <a16:colId xmlns:a16="http://schemas.microsoft.com/office/drawing/2014/main" val="3904497785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301138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Performance Indicators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Annual Physical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st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nd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rd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%/no.  increase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6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Outcome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3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91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Percentage of hectares reforested and rehabilitated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1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2% of Baseline ( 159,159 Baseline)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18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7.25%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23.36%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63%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39.60</a:t>
                      </a:r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026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Output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22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No. of Hectares of open and denuded forestland rehabilitated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2410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180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1,335.75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975.75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8282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2. No. of hectares of forestland rehabilitated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760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50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493.58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286.20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5647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3. No. of hectares of planted area maintained and protected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1,080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7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312.10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924.10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612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059159"/>
                  </a:ext>
                </a:extLst>
              </a:tr>
            </a:tbl>
          </a:graphicData>
        </a:graphic>
      </p:graphicFrame>
      <p:graphicFrame>
        <p:nvGraphicFramePr>
          <p:cNvPr id="22" name="Table 25">
            <a:extLst>
              <a:ext uri="{FF2B5EF4-FFF2-40B4-BE49-F238E27FC236}">
                <a16:creationId xmlns:a16="http://schemas.microsoft.com/office/drawing/2014/main" id="{6203051B-A9E1-B4D6-0A41-D9A3BB66CC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972689"/>
              </p:ext>
            </p:extLst>
          </p:nvPr>
        </p:nvGraphicFramePr>
        <p:xfrm>
          <a:off x="1116898" y="7676548"/>
          <a:ext cx="16332902" cy="2419952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142410">
                  <a:extLst>
                    <a:ext uri="{9D8B030D-6E8A-4147-A177-3AD203B41FA5}">
                      <a16:colId xmlns:a16="http://schemas.microsoft.com/office/drawing/2014/main" val="1468983592"/>
                    </a:ext>
                  </a:extLst>
                </a:gridCol>
                <a:gridCol w="1975320">
                  <a:extLst>
                    <a:ext uri="{9D8B030D-6E8A-4147-A177-3AD203B41FA5}">
                      <a16:colId xmlns:a16="http://schemas.microsoft.com/office/drawing/2014/main" val="3331051864"/>
                    </a:ext>
                  </a:extLst>
                </a:gridCol>
                <a:gridCol w="2371518">
                  <a:extLst>
                    <a:ext uri="{9D8B030D-6E8A-4147-A177-3AD203B41FA5}">
                      <a16:colId xmlns:a16="http://schemas.microsoft.com/office/drawing/2014/main" val="61440159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958105186"/>
                    </a:ext>
                  </a:extLst>
                </a:gridCol>
                <a:gridCol w="2576454">
                  <a:extLst>
                    <a:ext uri="{9D8B030D-6E8A-4147-A177-3AD203B41FA5}">
                      <a16:colId xmlns:a16="http://schemas.microsoft.com/office/drawing/2014/main" val="73795666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01138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Performance Indicators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Annual Physical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st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nd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rd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% increase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6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Output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2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No. of area monitored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15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7984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2. No. of workshop/seminar/meeting attended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25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059159"/>
                  </a:ext>
                </a:extLst>
              </a:tr>
            </a:tbl>
          </a:graphicData>
        </a:graphic>
      </p:graphicFrame>
      <p:sp>
        <p:nvSpPr>
          <p:cNvPr id="18" name="TextBox 7">
            <a:extLst>
              <a:ext uri="{FF2B5EF4-FFF2-40B4-BE49-F238E27FC236}">
                <a16:creationId xmlns:a16="http://schemas.microsoft.com/office/drawing/2014/main" id="{400A3B8C-A6C1-93F3-AC7A-E9999EA50EAA}"/>
              </a:ext>
            </a:extLst>
          </p:cNvPr>
          <p:cNvSpPr txBox="1"/>
          <p:nvPr/>
        </p:nvSpPr>
        <p:spPr>
          <a:xfrm>
            <a:off x="2362200" y="1181100"/>
            <a:ext cx="13196514" cy="444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8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3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NATURAL RESOURCES POLICY ENFORCEMENT, CONSERVATION AND DEVELOPMENT PROGRAM</a:t>
            </a:r>
          </a:p>
        </p:txBody>
      </p:sp>
      <p:sp>
        <p:nvSpPr>
          <p:cNvPr id="23" name="TextBox 8">
            <a:extLst>
              <a:ext uri="{FF2B5EF4-FFF2-40B4-BE49-F238E27FC236}">
                <a16:creationId xmlns:a16="http://schemas.microsoft.com/office/drawing/2014/main" id="{30BA9F2F-B17D-0359-E6A0-6AC4E41D1C96}"/>
              </a:ext>
            </a:extLst>
          </p:cNvPr>
          <p:cNvSpPr txBox="1"/>
          <p:nvPr/>
        </p:nvSpPr>
        <p:spPr>
          <a:xfrm>
            <a:off x="2347770" y="1638300"/>
            <a:ext cx="14340030" cy="418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29"/>
              </a:lnSpc>
              <a:spcBef>
                <a:spcPct val="0"/>
              </a:spcBef>
            </a:pPr>
            <a:r>
              <a:rPr lang="en-US" sz="2378" dirty="0">
                <a:solidFill>
                  <a:srgbClr val="FFDE59"/>
                </a:solidFill>
                <a:latin typeface="Roboto Bold"/>
              </a:rPr>
              <a:t>Sub-Program 3. Conservation and Management Program</a:t>
            </a:r>
          </a:p>
        </p:txBody>
      </p:sp>
      <p:sp>
        <p:nvSpPr>
          <p:cNvPr id="24" name="TextBox 14">
            <a:extLst>
              <a:ext uri="{FF2B5EF4-FFF2-40B4-BE49-F238E27FC236}">
                <a16:creationId xmlns:a16="http://schemas.microsoft.com/office/drawing/2014/main" id="{9FAF370B-1896-B5A6-09A7-A43600DAE930}"/>
              </a:ext>
            </a:extLst>
          </p:cNvPr>
          <p:cNvSpPr txBox="1"/>
          <p:nvPr/>
        </p:nvSpPr>
        <p:spPr>
          <a:xfrm>
            <a:off x="2447155" y="2095500"/>
            <a:ext cx="16907645" cy="415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29"/>
              </a:lnSpc>
              <a:spcBef>
                <a:spcPct val="0"/>
              </a:spcBef>
            </a:pPr>
            <a:r>
              <a:rPr lang="en-US" sz="2378" dirty="0">
                <a:solidFill>
                  <a:srgbClr val="FF914D"/>
                </a:solidFill>
                <a:latin typeface="Roboto Bold"/>
              </a:rPr>
              <a:t>3.1. IBGP-Integrated Bangsamoro Greening Program</a:t>
            </a:r>
          </a:p>
        </p:txBody>
      </p:sp>
      <p:sp>
        <p:nvSpPr>
          <p:cNvPr id="26" name="TextBox 15">
            <a:extLst>
              <a:ext uri="{FF2B5EF4-FFF2-40B4-BE49-F238E27FC236}">
                <a16:creationId xmlns:a16="http://schemas.microsoft.com/office/drawing/2014/main" id="{AD87AA33-5477-C65D-31F1-27C51DFFBE69}"/>
              </a:ext>
            </a:extLst>
          </p:cNvPr>
          <p:cNvSpPr txBox="1"/>
          <p:nvPr/>
        </p:nvSpPr>
        <p:spPr>
          <a:xfrm>
            <a:off x="2678403" y="7124700"/>
            <a:ext cx="6998997" cy="393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29"/>
              </a:lnSpc>
              <a:spcBef>
                <a:spcPct val="0"/>
              </a:spcBef>
            </a:pPr>
            <a:r>
              <a:rPr lang="en-US" sz="2378" dirty="0">
                <a:solidFill>
                  <a:srgbClr val="FF914D"/>
                </a:solidFill>
                <a:latin typeface="Roboto Bold"/>
              </a:rPr>
              <a:t>3.2. </a:t>
            </a:r>
            <a:r>
              <a:rPr lang="en-US" sz="2378" dirty="0" err="1">
                <a:solidFill>
                  <a:srgbClr val="FF914D"/>
                </a:solidFill>
                <a:latin typeface="Roboto Bold"/>
              </a:rPr>
              <a:t>Kayud</a:t>
            </a:r>
            <a:r>
              <a:rPr lang="en-US" sz="2378" dirty="0">
                <a:solidFill>
                  <a:srgbClr val="FF914D"/>
                </a:solidFill>
                <a:latin typeface="Roboto Bold"/>
              </a:rPr>
              <a:t> Ka Bangsamoro Convergence</a:t>
            </a:r>
          </a:p>
        </p:txBody>
      </p:sp>
    </p:spTree>
    <p:extLst>
      <p:ext uri="{BB962C8B-B14F-4D97-AF65-F5344CB8AC3E}">
        <p14:creationId xmlns:p14="http://schemas.microsoft.com/office/powerpoint/2010/main" val="1999402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17183549" y="8510742"/>
            <a:ext cx="1472602" cy="73630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 flipV="1">
            <a:off x="0" y="0"/>
            <a:ext cx="1345171" cy="134517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9612" y="345969"/>
            <a:ext cx="502555" cy="476158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5484283" y="-540500"/>
            <a:ext cx="3812231" cy="3812215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7448" t="-7594" r="-57009" b="-197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800186" y="1947952"/>
            <a:ext cx="2449589" cy="244958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E2C25"/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5034762" y="2160283"/>
            <a:ext cx="1980438" cy="1980430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r="-5009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318039" y="1519483"/>
            <a:ext cx="8656095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PROGRAM 3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1028700"/>
            <a:ext cx="494567" cy="49456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5055" y="1028700"/>
            <a:ext cx="494567" cy="49456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21410" y="1028700"/>
            <a:ext cx="494567" cy="494567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aphicFrame>
        <p:nvGraphicFramePr>
          <p:cNvPr id="22" name="Table 25">
            <a:extLst>
              <a:ext uri="{FF2B5EF4-FFF2-40B4-BE49-F238E27FC236}">
                <a16:creationId xmlns:a16="http://schemas.microsoft.com/office/drawing/2014/main" id="{6203051B-A9E1-B4D6-0A41-D9A3BB66CC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118167"/>
              </p:ext>
            </p:extLst>
          </p:nvPr>
        </p:nvGraphicFramePr>
        <p:xfrm>
          <a:off x="2209800" y="3887916"/>
          <a:ext cx="15697200" cy="2419952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142410">
                  <a:extLst>
                    <a:ext uri="{9D8B030D-6E8A-4147-A177-3AD203B41FA5}">
                      <a16:colId xmlns:a16="http://schemas.microsoft.com/office/drawing/2014/main" val="1468983592"/>
                    </a:ext>
                  </a:extLst>
                </a:gridCol>
                <a:gridCol w="1975320">
                  <a:extLst>
                    <a:ext uri="{9D8B030D-6E8A-4147-A177-3AD203B41FA5}">
                      <a16:colId xmlns:a16="http://schemas.microsoft.com/office/drawing/2014/main" val="3331051864"/>
                    </a:ext>
                  </a:extLst>
                </a:gridCol>
                <a:gridCol w="2407270">
                  <a:extLst>
                    <a:ext uri="{9D8B030D-6E8A-4147-A177-3AD203B41FA5}">
                      <a16:colId xmlns:a16="http://schemas.microsoft.com/office/drawing/2014/main" val="61440159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958105186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409695032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01138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Performance Indicators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Annual Physical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st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nd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rd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%/no.</a:t>
                      </a: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increase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6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Output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2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No. of IEC materials developed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984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2. No. of documentation packaged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059159"/>
                  </a:ext>
                </a:extLst>
              </a:tr>
            </a:tbl>
          </a:graphicData>
        </a:graphic>
      </p:graphicFrame>
      <p:sp>
        <p:nvSpPr>
          <p:cNvPr id="18" name="TextBox 7">
            <a:extLst>
              <a:ext uri="{FF2B5EF4-FFF2-40B4-BE49-F238E27FC236}">
                <a16:creationId xmlns:a16="http://schemas.microsoft.com/office/drawing/2014/main" id="{400A3B8C-A6C1-93F3-AC7A-E9999EA50EAA}"/>
              </a:ext>
            </a:extLst>
          </p:cNvPr>
          <p:cNvSpPr txBox="1"/>
          <p:nvPr/>
        </p:nvSpPr>
        <p:spPr>
          <a:xfrm>
            <a:off x="2209800" y="2484683"/>
            <a:ext cx="13196514" cy="444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8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3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NATURAL RESOURCES POLICY ENFORCEMENT, CONSERVATION AND DEVELOPMENT PROGRAM</a:t>
            </a:r>
          </a:p>
        </p:txBody>
      </p:sp>
      <p:sp>
        <p:nvSpPr>
          <p:cNvPr id="19" name="TextBox 20">
            <a:extLst>
              <a:ext uri="{FF2B5EF4-FFF2-40B4-BE49-F238E27FC236}">
                <a16:creationId xmlns:a16="http://schemas.microsoft.com/office/drawing/2014/main" id="{46468F3A-1A46-814A-5EFB-EC858013BE33}"/>
              </a:ext>
            </a:extLst>
          </p:cNvPr>
          <p:cNvSpPr txBox="1"/>
          <p:nvPr/>
        </p:nvSpPr>
        <p:spPr>
          <a:xfrm>
            <a:off x="2169957" y="3100885"/>
            <a:ext cx="6230100" cy="393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29"/>
              </a:lnSpc>
              <a:spcBef>
                <a:spcPct val="0"/>
              </a:spcBef>
            </a:pPr>
            <a:r>
              <a:rPr lang="en-US" sz="2378" dirty="0">
                <a:solidFill>
                  <a:srgbClr val="FFDE59"/>
                </a:solidFill>
                <a:latin typeface="Roboto Bold"/>
              </a:rPr>
              <a:t>Sub-Program 4. Social Forestry Activity</a:t>
            </a:r>
          </a:p>
        </p:txBody>
      </p:sp>
    </p:spTree>
    <p:extLst>
      <p:ext uri="{BB962C8B-B14F-4D97-AF65-F5344CB8AC3E}">
        <p14:creationId xmlns:p14="http://schemas.microsoft.com/office/powerpoint/2010/main" val="1652020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17183549" y="8510742"/>
            <a:ext cx="1472602" cy="73630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 flipV="1">
            <a:off x="0" y="0"/>
            <a:ext cx="1345171" cy="134517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9612" y="345969"/>
            <a:ext cx="502555" cy="476158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5484283" y="-540500"/>
            <a:ext cx="3812231" cy="3812215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7448" t="-7594" r="-57009" b="-197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800186" y="1947952"/>
            <a:ext cx="2449589" cy="244958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E2C25"/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5034762" y="2160283"/>
            <a:ext cx="1980438" cy="1980430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r="-5009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438400" y="-190500"/>
            <a:ext cx="7975440" cy="8656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PROGRAM 4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1028700"/>
            <a:ext cx="494567" cy="49456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5055" y="1028700"/>
            <a:ext cx="494567" cy="49456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21410" y="1028700"/>
            <a:ext cx="494567" cy="494567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B84A1259-543A-5A18-6059-AEB362A50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754164"/>
              </p:ext>
            </p:extLst>
          </p:nvPr>
        </p:nvGraphicFramePr>
        <p:xfrm>
          <a:off x="1062460" y="1333500"/>
          <a:ext cx="16920740" cy="4584412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142410">
                  <a:extLst>
                    <a:ext uri="{9D8B030D-6E8A-4147-A177-3AD203B41FA5}">
                      <a16:colId xmlns:a16="http://schemas.microsoft.com/office/drawing/2014/main" val="1468983592"/>
                    </a:ext>
                  </a:extLst>
                </a:gridCol>
                <a:gridCol w="3015330">
                  <a:extLst>
                    <a:ext uri="{9D8B030D-6E8A-4147-A177-3AD203B41FA5}">
                      <a16:colId xmlns:a16="http://schemas.microsoft.com/office/drawing/2014/main" val="333105186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61440159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958105186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139340786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01138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Performance Indicators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Annual Physical Target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st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nd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rd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%/no.  increase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926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Outcome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3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Percentage of revenues of BARMM from mineral resources development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64"/>
                        </a:lnSpc>
                        <a:defRPr/>
                      </a:pPr>
                      <a:r>
                        <a:rPr lang="en-US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50%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9.04%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18.27%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30.9%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12.70%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026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2. Monitoring of mining companies complying with laws, rules and regulations conducted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64"/>
                        </a:lnSpc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20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0695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1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Output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PH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22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No. of mining permits/contracts monitored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20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8282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2. No of mining rights/contracts/permits issued/endorsed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120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33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93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059159"/>
                  </a:ext>
                </a:extLst>
              </a:tr>
            </a:tbl>
          </a:graphicData>
        </a:graphic>
      </p:graphicFrame>
      <p:graphicFrame>
        <p:nvGraphicFramePr>
          <p:cNvPr id="22" name="Table 25">
            <a:extLst>
              <a:ext uri="{FF2B5EF4-FFF2-40B4-BE49-F238E27FC236}">
                <a16:creationId xmlns:a16="http://schemas.microsoft.com/office/drawing/2014/main" id="{6203051B-A9E1-B4D6-0A41-D9A3BB66CC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822727"/>
              </p:ext>
            </p:extLst>
          </p:nvPr>
        </p:nvGraphicFramePr>
        <p:xfrm>
          <a:off x="1095797" y="6362700"/>
          <a:ext cx="16811203" cy="3377722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122499">
                  <a:extLst>
                    <a:ext uri="{9D8B030D-6E8A-4147-A177-3AD203B41FA5}">
                      <a16:colId xmlns:a16="http://schemas.microsoft.com/office/drawing/2014/main" val="1468983592"/>
                    </a:ext>
                  </a:extLst>
                </a:gridCol>
                <a:gridCol w="2620904">
                  <a:extLst>
                    <a:ext uri="{9D8B030D-6E8A-4147-A177-3AD203B41FA5}">
                      <a16:colId xmlns:a16="http://schemas.microsoft.com/office/drawing/2014/main" val="333105186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614401594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958105186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28669321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01138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Performance Indicators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Annual Physical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st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nd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rd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%/no.  increase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6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Outcome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2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Percentage of LGUs assisted in the identification of geology and mineral potential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64"/>
                        </a:lnSpc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3%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25%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75%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7984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81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Output Indicator (s)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endParaRPr lang="en-US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endParaRPr lang="en-US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6683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No. of BARMM area surveyed for geology and mineral potential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059159"/>
                  </a:ext>
                </a:extLst>
              </a:tr>
            </a:tbl>
          </a:graphicData>
        </a:graphic>
      </p:graphicFrame>
      <p:sp>
        <p:nvSpPr>
          <p:cNvPr id="19" name="TextBox 10">
            <a:extLst>
              <a:ext uri="{FF2B5EF4-FFF2-40B4-BE49-F238E27FC236}">
                <a16:creationId xmlns:a16="http://schemas.microsoft.com/office/drawing/2014/main" id="{46842206-2FBD-37D0-1C58-65E897EF4780}"/>
              </a:ext>
            </a:extLst>
          </p:cNvPr>
          <p:cNvSpPr txBox="1"/>
          <p:nvPr/>
        </p:nvSpPr>
        <p:spPr>
          <a:xfrm>
            <a:off x="2438400" y="547682"/>
            <a:ext cx="14093819" cy="444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83"/>
              </a:lnSpc>
              <a:spcBef>
                <a:spcPct val="0"/>
              </a:spcBef>
            </a:pPr>
            <a:r>
              <a:rPr lang="en-US" sz="2630" dirty="0">
                <a:solidFill>
                  <a:srgbClr val="FFFFFF"/>
                </a:solidFill>
                <a:latin typeface="Source Sans Pro"/>
              </a:rPr>
              <a:t>MINERAL RESOURCES AND GEOSCIENCES DEVELOPMENT PROGRAM</a:t>
            </a:r>
          </a:p>
        </p:txBody>
      </p:sp>
      <p:sp>
        <p:nvSpPr>
          <p:cNvPr id="20" name="TextBox 5">
            <a:extLst>
              <a:ext uri="{FF2B5EF4-FFF2-40B4-BE49-F238E27FC236}">
                <a16:creationId xmlns:a16="http://schemas.microsoft.com/office/drawing/2014/main" id="{20B16826-8258-6C80-AE44-D78B6B47C4FB}"/>
              </a:ext>
            </a:extLst>
          </p:cNvPr>
          <p:cNvSpPr txBox="1"/>
          <p:nvPr/>
        </p:nvSpPr>
        <p:spPr>
          <a:xfrm>
            <a:off x="2374974" y="968243"/>
            <a:ext cx="14340030" cy="418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29"/>
              </a:lnSpc>
              <a:spcBef>
                <a:spcPct val="0"/>
              </a:spcBef>
            </a:pPr>
            <a:r>
              <a:rPr lang="en-US" sz="2378" dirty="0">
                <a:solidFill>
                  <a:srgbClr val="FFDE59"/>
                </a:solidFill>
                <a:latin typeface="Roboto Bold"/>
              </a:rPr>
              <a:t>Sub-Program 1: Mineral Resources Regulatory Program</a:t>
            </a:r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id="{6435F397-5F3A-87CE-8F93-F37C5ECD9BCE}"/>
              </a:ext>
            </a:extLst>
          </p:cNvPr>
          <p:cNvSpPr txBox="1"/>
          <p:nvPr/>
        </p:nvSpPr>
        <p:spPr>
          <a:xfrm>
            <a:off x="2500170" y="5892866"/>
            <a:ext cx="13581302" cy="393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29"/>
              </a:lnSpc>
              <a:spcBef>
                <a:spcPct val="0"/>
              </a:spcBef>
            </a:pPr>
            <a:r>
              <a:rPr lang="en-US" sz="2378" dirty="0">
                <a:solidFill>
                  <a:srgbClr val="FFDE59"/>
                </a:solidFill>
                <a:latin typeface="Roboto Bold"/>
              </a:rPr>
              <a:t>Sub-Program 2: Geologic Mapping Program</a:t>
            </a:r>
          </a:p>
        </p:txBody>
      </p:sp>
    </p:spTree>
    <p:extLst>
      <p:ext uri="{BB962C8B-B14F-4D97-AF65-F5344CB8AC3E}">
        <p14:creationId xmlns:p14="http://schemas.microsoft.com/office/powerpoint/2010/main" val="9238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17183549" y="8510742"/>
            <a:ext cx="1472602" cy="73630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 flipV="1">
            <a:off x="0" y="0"/>
            <a:ext cx="1345171" cy="134517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9612" y="345969"/>
            <a:ext cx="502555" cy="476158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5484283" y="-540500"/>
            <a:ext cx="3812231" cy="3812215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7448" t="-7594" r="-57009" b="-197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800186" y="1947952"/>
            <a:ext cx="2449589" cy="244958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E2C25"/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5034762" y="2160283"/>
            <a:ext cx="1980438" cy="1980430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r="-5009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404820" y="-38100"/>
            <a:ext cx="8656095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PROGRAM 4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1028700"/>
            <a:ext cx="494567" cy="49456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5055" y="1028700"/>
            <a:ext cx="494567" cy="49456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21410" y="1028700"/>
            <a:ext cx="494567" cy="494567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B84A1259-543A-5A18-6059-AEB362A50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687447"/>
              </p:ext>
            </p:extLst>
          </p:nvPr>
        </p:nvGraphicFramePr>
        <p:xfrm>
          <a:off x="1043691" y="1967183"/>
          <a:ext cx="16253709" cy="74799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142410">
                  <a:extLst>
                    <a:ext uri="{9D8B030D-6E8A-4147-A177-3AD203B41FA5}">
                      <a16:colId xmlns:a16="http://schemas.microsoft.com/office/drawing/2014/main" val="1468983592"/>
                    </a:ext>
                  </a:extLst>
                </a:gridCol>
                <a:gridCol w="1975320">
                  <a:extLst>
                    <a:ext uri="{9D8B030D-6E8A-4147-A177-3AD203B41FA5}">
                      <a16:colId xmlns:a16="http://schemas.microsoft.com/office/drawing/2014/main" val="3331051864"/>
                    </a:ext>
                  </a:extLst>
                </a:gridCol>
                <a:gridCol w="2564010">
                  <a:extLst>
                    <a:ext uri="{9D8B030D-6E8A-4147-A177-3AD203B41FA5}">
                      <a16:colId xmlns:a16="http://schemas.microsoft.com/office/drawing/2014/main" val="61440159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958105186"/>
                    </a:ext>
                  </a:extLst>
                </a:gridCol>
                <a:gridCol w="2457169">
                  <a:extLst>
                    <a:ext uri="{9D8B030D-6E8A-4147-A177-3AD203B41FA5}">
                      <a16:colId xmlns:a16="http://schemas.microsoft.com/office/drawing/2014/main" val="37151342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01138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Performance Indicators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Annual Physical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st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nd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rd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%/no. increase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6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Outcome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3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Percentage of LGUs provided with geohazard susceptibility data and vulnerability and risk assessment data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64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3%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026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Output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22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No. of LGUs where geohazard assessment and mapping were conducted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8282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2. No. of technical reports and maps of the geohazard and risk assessments furnished to relevant BARMM Ministries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05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3. No. of LGUs where Communication, Education, and Public Awareness Campaigns on geohazards were conducted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6482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4. No. of Geohazard Certificates, Geological Site Scoping/Investigation reports in relation to their proposed projects/site development provided to the stakeholders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20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7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endParaRPr lang="en-PH" sz="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14</a:t>
                      </a:r>
                    </a:p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0138596"/>
                  </a:ext>
                </a:extLst>
              </a:tr>
            </a:tbl>
          </a:graphicData>
        </a:graphic>
      </p:graphicFrame>
      <p:sp>
        <p:nvSpPr>
          <p:cNvPr id="19" name="TextBox 10">
            <a:extLst>
              <a:ext uri="{FF2B5EF4-FFF2-40B4-BE49-F238E27FC236}">
                <a16:creationId xmlns:a16="http://schemas.microsoft.com/office/drawing/2014/main" id="{46842206-2FBD-37D0-1C58-65E897EF4780}"/>
              </a:ext>
            </a:extLst>
          </p:cNvPr>
          <p:cNvSpPr txBox="1"/>
          <p:nvPr/>
        </p:nvSpPr>
        <p:spPr>
          <a:xfrm>
            <a:off x="2438400" y="965143"/>
            <a:ext cx="14093819" cy="444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8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3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MINERAL RESOURCES AND GEOSCIENCES DEVELOPMENT PROGRAM</a:t>
            </a: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8430EF46-69BB-EF41-BD25-E1F8AD033EB0}"/>
              </a:ext>
            </a:extLst>
          </p:cNvPr>
          <p:cNvSpPr txBox="1"/>
          <p:nvPr/>
        </p:nvSpPr>
        <p:spPr>
          <a:xfrm>
            <a:off x="2500170" y="1409700"/>
            <a:ext cx="14340030" cy="418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29"/>
              </a:lnSpc>
              <a:spcBef>
                <a:spcPct val="0"/>
              </a:spcBef>
            </a:pPr>
            <a:r>
              <a:rPr lang="en-US" sz="2378" dirty="0">
                <a:solidFill>
                  <a:srgbClr val="FFDE59"/>
                </a:solidFill>
                <a:latin typeface="Roboto Bold"/>
              </a:rPr>
              <a:t>Sub-Program 3: Geological Risk Reduction and Resiliency Program</a:t>
            </a:r>
          </a:p>
        </p:txBody>
      </p:sp>
    </p:spTree>
    <p:extLst>
      <p:ext uri="{BB962C8B-B14F-4D97-AF65-F5344CB8AC3E}">
        <p14:creationId xmlns:p14="http://schemas.microsoft.com/office/powerpoint/2010/main" val="225751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17183549" y="8510742"/>
            <a:ext cx="1472602" cy="73630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 flipV="1">
            <a:off x="0" y="0"/>
            <a:ext cx="1345171" cy="134517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9612" y="345969"/>
            <a:ext cx="502555" cy="476158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5484283" y="-540500"/>
            <a:ext cx="3812231" cy="3812215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7448" t="-7594" r="-57009" b="-197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800186" y="1947952"/>
            <a:ext cx="2449589" cy="244958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E2C25"/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5034762" y="2160283"/>
            <a:ext cx="1980438" cy="1980430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r="-5009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387760" y="217366"/>
            <a:ext cx="8656095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PROGRAM 4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1028700"/>
            <a:ext cx="494567" cy="49456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5055" y="1028700"/>
            <a:ext cx="494567" cy="49456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21410" y="1028700"/>
            <a:ext cx="494567" cy="494567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aphicFrame>
        <p:nvGraphicFramePr>
          <p:cNvPr id="22" name="Table 25">
            <a:extLst>
              <a:ext uri="{FF2B5EF4-FFF2-40B4-BE49-F238E27FC236}">
                <a16:creationId xmlns:a16="http://schemas.microsoft.com/office/drawing/2014/main" id="{6203051B-A9E1-B4D6-0A41-D9A3BB66CC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713491"/>
              </p:ext>
            </p:extLst>
          </p:nvPr>
        </p:nvGraphicFramePr>
        <p:xfrm>
          <a:off x="1002315" y="2711014"/>
          <a:ext cx="16523685" cy="2401164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142410">
                  <a:extLst>
                    <a:ext uri="{9D8B030D-6E8A-4147-A177-3AD203B41FA5}">
                      <a16:colId xmlns:a16="http://schemas.microsoft.com/office/drawing/2014/main" val="1468983592"/>
                    </a:ext>
                  </a:extLst>
                </a:gridCol>
                <a:gridCol w="1975320">
                  <a:extLst>
                    <a:ext uri="{9D8B030D-6E8A-4147-A177-3AD203B41FA5}">
                      <a16:colId xmlns:a16="http://schemas.microsoft.com/office/drawing/2014/main" val="3331051864"/>
                    </a:ext>
                  </a:extLst>
                </a:gridCol>
                <a:gridCol w="2547955">
                  <a:extLst>
                    <a:ext uri="{9D8B030D-6E8A-4147-A177-3AD203B41FA5}">
                      <a16:colId xmlns:a16="http://schemas.microsoft.com/office/drawing/2014/main" val="61440159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95810518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3934117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01138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Performance Indicators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Annual Physical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st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nd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rd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%/no.</a:t>
                      </a: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increase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6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81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Output Indicator (s)</a:t>
                      </a: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endParaRPr lang="en-US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endParaRPr lang="en-US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89495" marR="89495" marT="89495" marB="89495" anchor="ctr"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683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No, of new mineral reservation area assessed/endorsed for declaration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64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059159"/>
                  </a:ext>
                </a:extLst>
              </a:tr>
            </a:tbl>
          </a:graphicData>
        </a:graphic>
      </p:graphicFrame>
      <p:sp>
        <p:nvSpPr>
          <p:cNvPr id="19" name="TextBox 10">
            <a:extLst>
              <a:ext uri="{FF2B5EF4-FFF2-40B4-BE49-F238E27FC236}">
                <a16:creationId xmlns:a16="http://schemas.microsoft.com/office/drawing/2014/main" id="{46842206-2FBD-37D0-1C58-65E897EF4780}"/>
              </a:ext>
            </a:extLst>
          </p:cNvPr>
          <p:cNvSpPr txBox="1"/>
          <p:nvPr/>
        </p:nvSpPr>
        <p:spPr>
          <a:xfrm>
            <a:off x="2438400" y="1269943"/>
            <a:ext cx="14093819" cy="444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8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3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MINERAL RESOURCES AND GEOSCIENCES DEVELOPMENT PROGRAM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3645C4-9B37-A9AA-9810-08ADF6C2C4DA}"/>
              </a:ext>
            </a:extLst>
          </p:cNvPr>
          <p:cNvSpPr txBox="1"/>
          <p:nvPr/>
        </p:nvSpPr>
        <p:spPr>
          <a:xfrm>
            <a:off x="2438400" y="1905179"/>
            <a:ext cx="14340030" cy="418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29"/>
              </a:lnSpc>
              <a:spcBef>
                <a:spcPct val="0"/>
              </a:spcBef>
            </a:pPr>
            <a:r>
              <a:rPr lang="en-US" sz="2378" dirty="0">
                <a:solidFill>
                  <a:srgbClr val="FFDE59"/>
                </a:solidFill>
                <a:latin typeface="Roboto Bold"/>
              </a:rPr>
              <a:t>Sub-Program 4. Mineral Reservation Program</a:t>
            </a:r>
          </a:p>
        </p:txBody>
      </p:sp>
    </p:spTree>
    <p:extLst>
      <p:ext uri="{BB962C8B-B14F-4D97-AF65-F5344CB8AC3E}">
        <p14:creationId xmlns:p14="http://schemas.microsoft.com/office/powerpoint/2010/main" val="649107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17183549" y="8510742"/>
            <a:ext cx="1472602" cy="73630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 flipV="1">
            <a:off x="0" y="0"/>
            <a:ext cx="1345171" cy="134517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9612" y="345969"/>
            <a:ext cx="502555" cy="476158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5484283" y="-540500"/>
            <a:ext cx="3812231" cy="3812215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7448" t="-7594" r="-57009" b="-197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800186" y="1947952"/>
            <a:ext cx="2449589" cy="244958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E2C25"/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5034762" y="2160283"/>
            <a:ext cx="1980438" cy="1980430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r="-5009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387760" y="217366"/>
            <a:ext cx="8656095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PROGRAM </a:t>
            </a:r>
            <a:r>
              <a:rPr lang="en-US" sz="6499" dirty="0">
                <a:solidFill>
                  <a:srgbClr val="FFFFFF"/>
                </a:solidFill>
                <a:latin typeface="Roboto Bold"/>
              </a:rPr>
              <a:t>5</a:t>
            </a:r>
            <a:endParaRPr kumimoji="0" lang="en-US" sz="64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Bold"/>
              <a:ea typeface="+mn-ea"/>
              <a:cs typeface="+mn-cs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1028700" y="1028700"/>
            <a:ext cx="494567" cy="49456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5055" y="1028700"/>
            <a:ext cx="494567" cy="49456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21410" y="1028700"/>
            <a:ext cx="494567" cy="494567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B84A1259-543A-5A18-6059-AEB362A50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038123"/>
              </p:ext>
            </p:extLst>
          </p:nvPr>
        </p:nvGraphicFramePr>
        <p:xfrm>
          <a:off x="1062460" y="2324100"/>
          <a:ext cx="16539740" cy="6326636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142410">
                  <a:extLst>
                    <a:ext uri="{9D8B030D-6E8A-4147-A177-3AD203B41FA5}">
                      <a16:colId xmlns:a16="http://schemas.microsoft.com/office/drawing/2014/main" val="1468983592"/>
                    </a:ext>
                  </a:extLst>
                </a:gridCol>
                <a:gridCol w="1975320">
                  <a:extLst>
                    <a:ext uri="{9D8B030D-6E8A-4147-A177-3AD203B41FA5}">
                      <a16:colId xmlns:a16="http://schemas.microsoft.com/office/drawing/2014/main" val="3331051864"/>
                    </a:ext>
                  </a:extLst>
                </a:gridCol>
                <a:gridCol w="2487810">
                  <a:extLst>
                    <a:ext uri="{9D8B030D-6E8A-4147-A177-3AD203B41FA5}">
                      <a16:colId xmlns:a16="http://schemas.microsoft.com/office/drawing/2014/main" val="61440159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95810518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495834064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01138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Performance Indicators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Annual Physical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st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nd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rd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%/no. </a:t>
                      </a: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increase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6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Outcome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3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Percentage of Wildlife permit, certification and/or clearance acted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64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100%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100%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026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2. Percentage of Wildlife rescued and rehabilitated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64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100%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250%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1559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3. Percentage of BARMM Areas with Wildlife Center Establishment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64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100%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7715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Output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22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No. of wildlife permit issued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7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29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8282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2. No .of wildlife rescued and rehabilitated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6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05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3. No. of wildlife inventoried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6482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4. No. of Wildlife Rescue Center Established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0138596"/>
                  </a:ext>
                </a:extLst>
              </a:tr>
            </a:tbl>
          </a:graphicData>
        </a:graphic>
      </p:graphicFrame>
      <p:sp>
        <p:nvSpPr>
          <p:cNvPr id="20" name="TextBox 13">
            <a:extLst>
              <a:ext uri="{FF2B5EF4-FFF2-40B4-BE49-F238E27FC236}">
                <a16:creationId xmlns:a16="http://schemas.microsoft.com/office/drawing/2014/main" id="{38096A08-E63A-685D-FE80-129F626DF0FF}"/>
              </a:ext>
            </a:extLst>
          </p:cNvPr>
          <p:cNvSpPr txBox="1"/>
          <p:nvPr/>
        </p:nvSpPr>
        <p:spPr>
          <a:xfrm>
            <a:off x="2500686" y="1193743"/>
            <a:ext cx="13196514" cy="444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83"/>
              </a:lnSpc>
              <a:spcBef>
                <a:spcPct val="0"/>
              </a:spcBef>
            </a:pPr>
            <a:r>
              <a:rPr lang="en-US" sz="2630" dirty="0">
                <a:solidFill>
                  <a:srgbClr val="FFFFFF"/>
                </a:solidFill>
                <a:latin typeface="Source Sans Pro"/>
              </a:rPr>
              <a:t>BIODIVERSITY MANAGEMENT, RESEARCH AND PROTECTED AREA DEVELOPMENT PROGRAM</a:t>
            </a:r>
          </a:p>
        </p:txBody>
      </p:sp>
      <p:sp>
        <p:nvSpPr>
          <p:cNvPr id="21" name="TextBox 14">
            <a:extLst>
              <a:ext uri="{FF2B5EF4-FFF2-40B4-BE49-F238E27FC236}">
                <a16:creationId xmlns:a16="http://schemas.microsoft.com/office/drawing/2014/main" id="{2DF551BA-73B9-14B0-CB03-515849D12F86}"/>
              </a:ext>
            </a:extLst>
          </p:cNvPr>
          <p:cNvSpPr txBox="1"/>
          <p:nvPr/>
        </p:nvSpPr>
        <p:spPr>
          <a:xfrm>
            <a:off x="2514600" y="1728590"/>
            <a:ext cx="14340030" cy="393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29"/>
              </a:lnSpc>
              <a:spcBef>
                <a:spcPct val="0"/>
              </a:spcBef>
            </a:pPr>
            <a:r>
              <a:rPr lang="en-US" sz="2378" dirty="0">
                <a:solidFill>
                  <a:srgbClr val="FFDE59"/>
                </a:solidFill>
                <a:latin typeface="Roboto Bold"/>
              </a:rPr>
              <a:t>Sub Program 1: Biodiversity Management and Regulatory Program</a:t>
            </a:r>
          </a:p>
        </p:txBody>
      </p:sp>
    </p:spTree>
    <p:extLst>
      <p:ext uri="{BB962C8B-B14F-4D97-AF65-F5344CB8AC3E}">
        <p14:creationId xmlns:p14="http://schemas.microsoft.com/office/powerpoint/2010/main" val="13419664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17183549" y="8510742"/>
            <a:ext cx="1472602" cy="73630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 flipV="1">
            <a:off x="0" y="0"/>
            <a:ext cx="1345171" cy="134517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9612" y="345969"/>
            <a:ext cx="502555" cy="476158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5484283" y="-540500"/>
            <a:ext cx="3812231" cy="3812215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7448" t="-7594" r="-57009" b="-197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800186" y="1947952"/>
            <a:ext cx="2449589" cy="244958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E2C25"/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5034762" y="2160283"/>
            <a:ext cx="1980438" cy="1980430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r="-5009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387760" y="217366"/>
            <a:ext cx="8656095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PROGRAM 5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1028700"/>
            <a:ext cx="494567" cy="49456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5055" y="1028700"/>
            <a:ext cx="494567" cy="49456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21410" y="1028700"/>
            <a:ext cx="494567" cy="494567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B84A1259-543A-5A18-6059-AEB362A50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650740"/>
              </p:ext>
            </p:extLst>
          </p:nvPr>
        </p:nvGraphicFramePr>
        <p:xfrm>
          <a:off x="1062460" y="2324100"/>
          <a:ext cx="16692140" cy="6141288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142410">
                  <a:extLst>
                    <a:ext uri="{9D8B030D-6E8A-4147-A177-3AD203B41FA5}">
                      <a16:colId xmlns:a16="http://schemas.microsoft.com/office/drawing/2014/main" val="1468983592"/>
                    </a:ext>
                  </a:extLst>
                </a:gridCol>
                <a:gridCol w="1975320">
                  <a:extLst>
                    <a:ext uri="{9D8B030D-6E8A-4147-A177-3AD203B41FA5}">
                      <a16:colId xmlns:a16="http://schemas.microsoft.com/office/drawing/2014/main" val="3331051864"/>
                    </a:ext>
                  </a:extLst>
                </a:gridCol>
                <a:gridCol w="2640210">
                  <a:extLst>
                    <a:ext uri="{9D8B030D-6E8A-4147-A177-3AD203B41FA5}">
                      <a16:colId xmlns:a16="http://schemas.microsoft.com/office/drawing/2014/main" val="61440159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958105186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4362755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1138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Performance Indicators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Annual Physical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st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nd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rd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%/no.  increase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6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Outcome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3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Percentage of eco - tourism assessed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64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100%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100%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026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2. Percentage of protected area managed and maintained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64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100%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1559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3. Percentage of inland wetland conserved and monitored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64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100%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50%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7715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Output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22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No .of eco - tourism site assessed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8282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2. No. of protected area managed, maintained and protected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05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3. No. of inland wetland conserved and monitored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6482755"/>
                  </a:ext>
                </a:extLst>
              </a:tr>
            </a:tbl>
          </a:graphicData>
        </a:graphic>
      </p:graphicFrame>
      <p:sp>
        <p:nvSpPr>
          <p:cNvPr id="20" name="TextBox 13">
            <a:extLst>
              <a:ext uri="{FF2B5EF4-FFF2-40B4-BE49-F238E27FC236}">
                <a16:creationId xmlns:a16="http://schemas.microsoft.com/office/drawing/2014/main" id="{38096A08-E63A-685D-FE80-129F626DF0FF}"/>
              </a:ext>
            </a:extLst>
          </p:cNvPr>
          <p:cNvSpPr txBox="1"/>
          <p:nvPr/>
        </p:nvSpPr>
        <p:spPr>
          <a:xfrm>
            <a:off x="2500686" y="1193743"/>
            <a:ext cx="13196514" cy="444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8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3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BIODIVERSITY MANAGEMENT, RESEARCH AND PROTECTED AREA DEVELOPMENT PROGRAM</a:t>
            </a: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FA418AA9-35B2-2C93-C951-84A30DFAD795}"/>
              </a:ext>
            </a:extLst>
          </p:cNvPr>
          <p:cNvSpPr txBox="1"/>
          <p:nvPr/>
        </p:nvSpPr>
        <p:spPr>
          <a:xfrm>
            <a:off x="2438400" y="1728591"/>
            <a:ext cx="14340030" cy="418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29"/>
              </a:lnSpc>
              <a:spcBef>
                <a:spcPct val="0"/>
              </a:spcBef>
            </a:pPr>
            <a:r>
              <a:rPr lang="en-US" sz="2378" dirty="0">
                <a:solidFill>
                  <a:srgbClr val="FFDE59"/>
                </a:solidFill>
                <a:latin typeface="Roboto Bold"/>
              </a:rPr>
              <a:t>Sub Program 2: Protected Area Development Management Program</a:t>
            </a:r>
          </a:p>
        </p:txBody>
      </p:sp>
    </p:spTree>
    <p:extLst>
      <p:ext uri="{BB962C8B-B14F-4D97-AF65-F5344CB8AC3E}">
        <p14:creationId xmlns:p14="http://schemas.microsoft.com/office/powerpoint/2010/main" val="12771351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17183549" y="8510742"/>
            <a:ext cx="1472602" cy="73630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 flipV="1">
            <a:off x="0" y="0"/>
            <a:ext cx="1345171" cy="134517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9612" y="345969"/>
            <a:ext cx="502555" cy="476158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5484283" y="-540500"/>
            <a:ext cx="3812231" cy="3812215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7448" t="-7594" r="-57009" b="-197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800186" y="1947952"/>
            <a:ext cx="2449589" cy="244958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E2C25"/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5034762" y="2160283"/>
            <a:ext cx="1980438" cy="1980430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r="-5009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387760" y="217366"/>
            <a:ext cx="8656095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PROGRAM 5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1028700"/>
            <a:ext cx="494567" cy="49456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5055" y="1028700"/>
            <a:ext cx="494567" cy="49456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21410" y="1028700"/>
            <a:ext cx="494567" cy="494567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B84A1259-543A-5A18-6059-AEB362A50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742606"/>
              </p:ext>
            </p:extLst>
          </p:nvPr>
        </p:nvGraphicFramePr>
        <p:xfrm>
          <a:off x="1062460" y="2324100"/>
          <a:ext cx="16234940" cy="4246592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142410">
                  <a:extLst>
                    <a:ext uri="{9D8B030D-6E8A-4147-A177-3AD203B41FA5}">
                      <a16:colId xmlns:a16="http://schemas.microsoft.com/office/drawing/2014/main" val="1468983592"/>
                    </a:ext>
                  </a:extLst>
                </a:gridCol>
                <a:gridCol w="1975320">
                  <a:extLst>
                    <a:ext uri="{9D8B030D-6E8A-4147-A177-3AD203B41FA5}">
                      <a16:colId xmlns:a16="http://schemas.microsoft.com/office/drawing/2014/main" val="3331051864"/>
                    </a:ext>
                  </a:extLst>
                </a:gridCol>
                <a:gridCol w="2640210">
                  <a:extLst>
                    <a:ext uri="{9D8B030D-6E8A-4147-A177-3AD203B41FA5}">
                      <a16:colId xmlns:a16="http://schemas.microsoft.com/office/drawing/2014/main" val="61440159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95810518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640205713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01138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Performance Indicators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Annual Physical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st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nd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rd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%/no. increase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6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Outcome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3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Percentage of environmental research studies conducted for policy purposes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64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100%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25%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63%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026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Output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22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No. of research studies conducted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8282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2. No. of data collected/gathered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8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05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3. No. of collected data analyzed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8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6482755"/>
                  </a:ext>
                </a:extLst>
              </a:tr>
            </a:tbl>
          </a:graphicData>
        </a:graphic>
      </p:graphicFrame>
      <p:sp>
        <p:nvSpPr>
          <p:cNvPr id="20" name="TextBox 13">
            <a:extLst>
              <a:ext uri="{FF2B5EF4-FFF2-40B4-BE49-F238E27FC236}">
                <a16:creationId xmlns:a16="http://schemas.microsoft.com/office/drawing/2014/main" id="{38096A08-E63A-685D-FE80-129F626DF0FF}"/>
              </a:ext>
            </a:extLst>
          </p:cNvPr>
          <p:cNvSpPr txBox="1"/>
          <p:nvPr/>
        </p:nvSpPr>
        <p:spPr>
          <a:xfrm>
            <a:off x="2500686" y="1193743"/>
            <a:ext cx="13196514" cy="444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8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3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BIODIVERSITY MANAGEMENT, RESEARCH AND PROTECTED AREA DEVELOPMENT PROGRAM</a:t>
            </a:r>
          </a:p>
        </p:txBody>
      </p:sp>
      <p:sp>
        <p:nvSpPr>
          <p:cNvPr id="19" name="TextBox 14">
            <a:extLst>
              <a:ext uri="{FF2B5EF4-FFF2-40B4-BE49-F238E27FC236}">
                <a16:creationId xmlns:a16="http://schemas.microsoft.com/office/drawing/2014/main" id="{01A850F2-60BF-2A0D-3AA2-70A30625104E}"/>
              </a:ext>
            </a:extLst>
          </p:cNvPr>
          <p:cNvSpPr txBox="1"/>
          <p:nvPr/>
        </p:nvSpPr>
        <p:spPr>
          <a:xfrm>
            <a:off x="2514600" y="1790700"/>
            <a:ext cx="14340030" cy="418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29"/>
              </a:lnSpc>
              <a:spcBef>
                <a:spcPct val="0"/>
              </a:spcBef>
            </a:pPr>
            <a:r>
              <a:rPr lang="en-US" sz="2378" dirty="0">
                <a:solidFill>
                  <a:srgbClr val="FFDE59"/>
                </a:solidFill>
                <a:latin typeface="Roboto Bold"/>
              </a:rPr>
              <a:t>Sub Program 3: Research and Development Program</a:t>
            </a:r>
          </a:p>
        </p:txBody>
      </p:sp>
    </p:spTree>
    <p:extLst>
      <p:ext uri="{BB962C8B-B14F-4D97-AF65-F5344CB8AC3E}">
        <p14:creationId xmlns:p14="http://schemas.microsoft.com/office/powerpoint/2010/main" val="3999168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17183549" y="8510742"/>
            <a:ext cx="1472602" cy="73630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 flipV="1">
            <a:off x="0" y="0"/>
            <a:ext cx="1345171" cy="134517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9612" y="345969"/>
            <a:ext cx="502555" cy="476158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5484283" y="-540500"/>
            <a:ext cx="3812231" cy="3812215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7448" t="-7594" r="-57009" b="-197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800186" y="1947952"/>
            <a:ext cx="2449589" cy="244958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E2C25"/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5034762" y="2160283"/>
            <a:ext cx="1980438" cy="1980430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r="-5009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387760" y="217366"/>
            <a:ext cx="8656095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PROGRAM 6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1028700"/>
            <a:ext cx="494567" cy="49456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5055" y="1028700"/>
            <a:ext cx="494567" cy="49456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21410" y="1028700"/>
            <a:ext cx="494567" cy="494567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B84A1259-543A-5A18-6059-AEB362A50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427854"/>
              </p:ext>
            </p:extLst>
          </p:nvPr>
        </p:nvGraphicFramePr>
        <p:xfrm>
          <a:off x="1062460" y="2324100"/>
          <a:ext cx="16539740" cy="56511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142410">
                  <a:extLst>
                    <a:ext uri="{9D8B030D-6E8A-4147-A177-3AD203B41FA5}">
                      <a16:colId xmlns:a16="http://schemas.microsoft.com/office/drawing/2014/main" val="1468983592"/>
                    </a:ext>
                  </a:extLst>
                </a:gridCol>
                <a:gridCol w="1975320">
                  <a:extLst>
                    <a:ext uri="{9D8B030D-6E8A-4147-A177-3AD203B41FA5}">
                      <a16:colId xmlns:a16="http://schemas.microsoft.com/office/drawing/2014/main" val="3331051864"/>
                    </a:ext>
                  </a:extLst>
                </a:gridCol>
                <a:gridCol w="2487810">
                  <a:extLst>
                    <a:ext uri="{9D8B030D-6E8A-4147-A177-3AD203B41FA5}">
                      <a16:colId xmlns:a16="http://schemas.microsoft.com/office/drawing/2014/main" val="61440159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958105186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751605588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301138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Performance Indicators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Annual Physical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st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nd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rd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%/no.  increase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6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Outcome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3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Percentage of policies formulated, adopted, implemented, and monitored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64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50%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25%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026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Output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22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No. of Effective and Efficient Policies Formulated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8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8282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2. No. of Potential Energy Resources Surveyed and Validated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15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05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3. No. of energy sector institutions capacitated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6482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4. No. of technical assistance/ evaluation of energy stakeholders conducted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5495088"/>
                  </a:ext>
                </a:extLst>
              </a:tr>
            </a:tbl>
          </a:graphicData>
        </a:graphic>
      </p:graphicFrame>
      <p:sp>
        <p:nvSpPr>
          <p:cNvPr id="19" name="TextBox 12">
            <a:extLst>
              <a:ext uri="{FF2B5EF4-FFF2-40B4-BE49-F238E27FC236}">
                <a16:creationId xmlns:a16="http://schemas.microsoft.com/office/drawing/2014/main" id="{6EF1CB6F-DC5E-18B1-EB4E-6F703AF379E9}"/>
              </a:ext>
            </a:extLst>
          </p:cNvPr>
          <p:cNvSpPr txBox="1"/>
          <p:nvPr/>
        </p:nvSpPr>
        <p:spPr>
          <a:xfrm>
            <a:off x="2500686" y="1193743"/>
            <a:ext cx="13196514" cy="444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83"/>
              </a:lnSpc>
              <a:spcBef>
                <a:spcPct val="0"/>
              </a:spcBef>
            </a:pPr>
            <a:r>
              <a:rPr lang="en-US" sz="2630" dirty="0">
                <a:solidFill>
                  <a:srgbClr val="FFFFFF"/>
                </a:solidFill>
                <a:latin typeface="Source Sans Pro"/>
              </a:rPr>
              <a:t>ENERGY MANAGEMENT AND DEVELOPMENT PROGRAM</a:t>
            </a:r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id="{877DC3E7-C3FB-0E45-C038-FFF1F4DF9D4D}"/>
              </a:ext>
            </a:extLst>
          </p:cNvPr>
          <p:cNvSpPr txBox="1"/>
          <p:nvPr/>
        </p:nvSpPr>
        <p:spPr>
          <a:xfrm>
            <a:off x="2514600" y="1714500"/>
            <a:ext cx="14340030" cy="418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29"/>
              </a:lnSpc>
              <a:spcBef>
                <a:spcPct val="0"/>
              </a:spcBef>
            </a:pPr>
            <a:r>
              <a:rPr lang="en-US" sz="2378" dirty="0">
                <a:solidFill>
                  <a:srgbClr val="FFDE59"/>
                </a:solidFill>
                <a:latin typeface="Roboto Bold"/>
              </a:rPr>
              <a:t>Sub Program 1: ENERGY MANAGEMENT AND DEVELOPMENT PROGRAM</a:t>
            </a:r>
          </a:p>
        </p:txBody>
      </p:sp>
    </p:spTree>
    <p:extLst>
      <p:ext uri="{BB962C8B-B14F-4D97-AF65-F5344CB8AC3E}">
        <p14:creationId xmlns:p14="http://schemas.microsoft.com/office/powerpoint/2010/main" val="2933293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17183549" y="8510742"/>
            <a:ext cx="1472602" cy="73630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 flipV="1">
            <a:off x="0" y="0"/>
            <a:ext cx="1345171" cy="134517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9612" y="345969"/>
            <a:ext cx="502555" cy="476158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5484283" y="-540500"/>
            <a:ext cx="3812231" cy="3812215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7448" t="-7594" r="-57009" b="-197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800186" y="1947952"/>
            <a:ext cx="2449589" cy="244958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E2C25"/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5034762" y="2160283"/>
            <a:ext cx="1980438" cy="1980430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r="-5009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387760" y="217366"/>
            <a:ext cx="8656095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PROGRAM 6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1028700"/>
            <a:ext cx="494567" cy="49456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5055" y="1028700"/>
            <a:ext cx="494567" cy="49456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21410" y="1028700"/>
            <a:ext cx="494567" cy="494567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B84A1259-543A-5A18-6059-AEB362A50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489960"/>
              </p:ext>
            </p:extLst>
          </p:nvPr>
        </p:nvGraphicFramePr>
        <p:xfrm>
          <a:off x="1062460" y="2324100"/>
          <a:ext cx="16539740" cy="7545836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142410">
                  <a:extLst>
                    <a:ext uri="{9D8B030D-6E8A-4147-A177-3AD203B41FA5}">
                      <a16:colId xmlns:a16="http://schemas.microsoft.com/office/drawing/2014/main" val="1468983592"/>
                    </a:ext>
                  </a:extLst>
                </a:gridCol>
                <a:gridCol w="1975320">
                  <a:extLst>
                    <a:ext uri="{9D8B030D-6E8A-4147-A177-3AD203B41FA5}">
                      <a16:colId xmlns:a16="http://schemas.microsoft.com/office/drawing/2014/main" val="3331051864"/>
                    </a:ext>
                  </a:extLst>
                </a:gridCol>
                <a:gridCol w="2564010">
                  <a:extLst>
                    <a:ext uri="{9D8B030D-6E8A-4147-A177-3AD203B41FA5}">
                      <a16:colId xmlns:a16="http://schemas.microsoft.com/office/drawing/2014/main" val="61440159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958105186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4283077089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301138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Performance Indicators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Annual Physical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st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nd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  <a:r>
                        <a:rPr lang="en-PH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rd</a:t>
                      </a:r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%/no. increase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6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Outcome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3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Percentage increase of revenue in the energy sector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64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100%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20.25%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202%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161%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026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2. Percentage increase of industry players regulated, supervised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64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100%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29%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215%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157%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2374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3. Percentage increase of services in the energy sector rendered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64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50%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67%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134%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67%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8892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Output Indicator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22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1. No. of certification / permits / accreditations / acknowledgements / endorsements issued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8282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2. No. of monitoring activities / inspections conducted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20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05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3. No. of information, education, communication, and other promotional activities conducted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20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PH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6482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4. No. of coordination meetings conducted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15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6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5495088"/>
                  </a:ext>
                </a:extLst>
              </a:tr>
            </a:tbl>
          </a:graphicData>
        </a:graphic>
      </p:graphicFrame>
      <p:sp>
        <p:nvSpPr>
          <p:cNvPr id="19" name="TextBox 12">
            <a:extLst>
              <a:ext uri="{FF2B5EF4-FFF2-40B4-BE49-F238E27FC236}">
                <a16:creationId xmlns:a16="http://schemas.microsoft.com/office/drawing/2014/main" id="{6EF1CB6F-DC5E-18B1-EB4E-6F703AF379E9}"/>
              </a:ext>
            </a:extLst>
          </p:cNvPr>
          <p:cNvSpPr txBox="1"/>
          <p:nvPr/>
        </p:nvSpPr>
        <p:spPr>
          <a:xfrm>
            <a:off x="2500686" y="1193743"/>
            <a:ext cx="13196514" cy="444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8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3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ENERGY MANAGEMENT AND DEVELOPMENT PROGRAM</a:t>
            </a:r>
          </a:p>
        </p:txBody>
      </p:sp>
      <p:sp>
        <p:nvSpPr>
          <p:cNvPr id="18" name="TextBox 13">
            <a:extLst>
              <a:ext uri="{FF2B5EF4-FFF2-40B4-BE49-F238E27FC236}">
                <a16:creationId xmlns:a16="http://schemas.microsoft.com/office/drawing/2014/main" id="{BCDDCD04-AAD9-CCF0-DD38-2D7362D2FAAA}"/>
              </a:ext>
            </a:extLst>
          </p:cNvPr>
          <p:cNvSpPr txBox="1"/>
          <p:nvPr/>
        </p:nvSpPr>
        <p:spPr>
          <a:xfrm>
            <a:off x="2514600" y="1790700"/>
            <a:ext cx="14340030" cy="418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29"/>
              </a:lnSpc>
              <a:spcBef>
                <a:spcPct val="0"/>
              </a:spcBef>
            </a:pPr>
            <a:r>
              <a:rPr lang="en-US" sz="2378" dirty="0">
                <a:solidFill>
                  <a:srgbClr val="FFDE59"/>
                </a:solidFill>
                <a:latin typeface="Roboto Bold"/>
              </a:rPr>
              <a:t>Sub Program 2: ENERGY REGULATORY AND ENHANCEMENT PROGRAM</a:t>
            </a:r>
          </a:p>
        </p:txBody>
      </p:sp>
    </p:spTree>
    <p:extLst>
      <p:ext uri="{BB962C8B-B14F-4D97-AF65-F5344CB8AC3E}">
        <p14:creationId xmlns:p14="http://schemas.microsoft.com/office/powerpoint/2010/main" val="17381842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17183549" y="8510742"/>
            <a:ext cx="1472602" cy="73630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 flipV="1">
            <a:off x="0" y="0"/>
            <a:ext cx="1345171" cy="134517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9612" y="345969"/>
            <a:ext cx="502555" cy="476158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5484283" y="-540500"/>
            <a:ext cx="3812231" cy="3812215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7448" t="-7594" r="-57009" b="-197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800186" y="1947952"/>
            <a:ext cx="2449589" cy="244958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E2C25"/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5034762" y="2160283"/>
            <a:ext cx="1980438" cy="1980430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r="-5009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113563" y="1083671"/>
            <a:ext cx="10816922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499" dirty="0">
                <a:solidFill>
                  <a:srgbClr val="FFFFFF"/>
                </a:solidFill>
                <a:latin typeface="Roboto Bold"/>
              </a:rPr>
              <a:t>A</a:t>
            </a:r>
            <a:r>
              <a:rPr kumimoji="0" lang="en-US" sz="6499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cco</a:t>
            </a:r>
            <a:r>
              <a:rPr lang="en-US" sz="6499" dirty="0" err="1">
                <a:solidFill>
                  <a:srgbClr val="FFFFFF"/>
                </a:solidFill>
                <a:latin typeface="Roboto Bold"/>
              </a:rPr>
              <a:t>mplishment</a:t>
            </a:r>
            <a:r>
              <a:rPr lang="en-US" sz="6499" dirty="0">
                <a:solidFill>
                  <a:srgbClr val="FFFFFF"/>
                </a:solidFill>
                <a:latin typeface="Roboto Bold"/>
              </a:rPr>
              <a:t> by program</a:t>
            </a:r>
            <a:endParaRPr kumimoji="0" lang="en-US" sz="64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Bold"/>
              <a:ea typeface="+mn-ea"/>
              <a:cs typeface="+mn-cs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1028700" y="1028700"/>
            <a:ext cx="494567" cy="49456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5055" y="1028700"/>
            <a:ext cx="494567" cy="49456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21410" y="1028700"/>
            <a:ext cx="494567" cy="494567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4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B84A1259-543A-5A18-6059-AEB362A50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514525"/>
              </p:ext>
            </p:extLst>
          </p:nvPr>
        </p:nvGraphicFramePr>
        <p:xfrm>
          <a:off x="535293" y="2409142"/>
          <a:ext cx="17524107" cy="406618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0742307">
                  <a:extLst>
                    <a:ext uri="{9D8B030D-6E8A-4147-A177-3AD203B41FA5}">
                      <a16:colId xmlns:a16="http://schemas.microsoft.com/office/drawing/2014/main" val="146898359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614401594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3958105186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112715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Programs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</a:t>
                      </a:r>
                      <a:r>
                        <a:rPr lang="en-PH" sz="22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st</a:t>
                      </a:r>
                      <a:r>
                        <a:rPr lang="en-PH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</a:t>
                      </a:r>
                      <a:r>
                        <a:rPr lang="en-PH" sz="22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nd</a:t>
                      </a:r>
                      <a:r>
                        <a:rPr lang="en-PH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</a:t>
                      </a:r>
                      <a:r>
                        <a:rPr lang="en-PH" sz="22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rd</a:t>
                      </a:r>
                      <a:r>
                        <a:rPr lang="en-PH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 Quarter Accomplishment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926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2200" b="0" dirty="0">
                          <a:solidFill>
                            <a:schemeClr val="tx1"/>
                          </a:solidFill>
                          <a:latin typeface="+mj-lt"/>
                        </a:rPr>
                        <a:t>1. </a:t>
                      </a:r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Land Survey, Disposition, Records and Knowledge Management Program</a:t>
                      </a:r>
                      <a:endParaRPr lang="en-PH" sz="2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23.85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38.20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70.65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3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2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2. Environmental Regulation Compliance, Ambient Monitoring and Pollution Control Program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16.42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34.66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78.54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26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2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3. Natural Resources Policy Enforcement, Conservation and Development Program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13.06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30.15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40.76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374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2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4.  Mineral Resources and Geosciences Development Program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17.07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38.11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46.12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892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22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5. Biodiversity Management, Research and Protected Area Development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67.60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101.22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135.78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2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2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6. Energy Management and Development Program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28.03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72.54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180.29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282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2421"/>
                        </a:lnSpc>
                        <a:defRPr/>
                      </a:pPr>
                      <a:r>
                        <a:rPr lang="en-US" sz="22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Accomplishment by quarter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21"/>
                        </a:lnSpc>
                        <a:defRPr/>
                      </a:pPr>
                      <a:r>
                        <a:rPr lang="en-US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31%</a:t>
                      </a:r>
                    </a:p>
                  </a:txBody>
                  <a:tcPr marL="92674" marR="92674" marT="92674" marB="92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52.48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</a:rPr>
                        <a:t>92.02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059159"/>
                  </a:ext>
                </a:extLst>
              </a:tr>
            </a:tbl>
          </a:graphicData>
        </a:graphic>
      </p:graphicFrame>
      <p:sp>
        <p:nvSpPr>
          <p:cNvPr id="21" name="TextBox 11">
            <a:extLst>
              <a:ext uri="{FF2B5EF4-FFF2-40B4-BE49-F238E27FC236}">
                <a16:creationId xmlns:a16="http://schemas.microsoft.com/office/drawing/2014/main" id="{8FFF5258-7E11-FA03-0F4B-C92FC990963B}"/>
              </a:ext>
            </a:extLst>
          </p:cNvPr>
          <p:cNvSpPr txBox="1"/>
          <p:nvPr/>
        </p:nvSpPr>
        <p:spPr>
          <a:xfrm>
            <a:off x="583172" y="6727191"/>
            <a:ext cx="14451590" cy="8816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000" dirty="0">
                <a:solidFill>
                  <a:srgbClr val="FFFFFF"/>
                </a:solidFill>
                <a:latin typeface="Roboto Bold"/>
              </a:rPr>
              <a:t>o</a:t>
            </a:r>
            <a:r>
              <a:rPr kumimoji="0" lang="en-US" sz="5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ver</a:t>
            </a: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-all accomplishment for 3rd </a:t>
            </a:r>
            <a:r>
              <a:rPr lang="en-US" sz="5000" dirty="0">
                <a:solidFill>
                  <a:srgbClr val="FFFFFF"/>
                </a:solidFill>
                <a:latin typeface="Roboto Bold"/>
              </a:rPr>
              <a:t>q</a:t>
            </a:r>
            <a:r>
              <a:rPr kumimoji="0" lang="en-US" sz="5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uarter</a:t>
            </a: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 : </a:t>
            </a:r>
            <a:r>
              <a:rPr lang="en-US" sz="5000" dirty="0">
                <a:solidFill>
                  <a:srgbClr val="FFFFFF"/>
                </a:solidFill>
                <a:latin typeface="Roboto Bold"/>
              </a:rPr>
              <a:t>92.02</a:t>
            </a: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14362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17193074" y="8153849"/>
            <a:ext cx="1472602" cy="73630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49612" y="345969"/>
            <a:ext cx="502555" cy="476158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3129925" y="-315330"/>
            <a:ext cx="11913759" cy="5956880"/>
            <a:chOff x="0" y="0"/>
            <a:chExt cx="6662420" cy="33312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662420" cy="3331210"/>
            </a:xfrm>
            <a:custGeom>
              <a:avLst/>
              <a:gdLst/>
              <a:ahLst/>
              <a:cxnLst/>
              <a:rect l="l" t="t" r="r" b="b"/>
              <a:pathLst>
                <a:path w="6662420" h="3331210">
                  <a:moveTo>
                    <a:pt x="3331210" y="0"/>
                  </a:moveTo>
                  <a:lnTo>
                    <a:pt x="6662420" y="0"/>
                  </a:lnTo>
                  <a:cubicBezTo>
                    <a:pt x="6662420" y="1840230"/>
                    <a:pt x="5171440" y="3331210"/>
                    <a:pt x="3331210" y="3331210"/>
                  </a:cubicBezTo>
                  <a:cubicBezTo>
                    <a:pt x="1490980" y="3331210"/>
                    <a:pt x="0" y="1840230"/>
                    <a:pt x="0" y="0"/>
                  </a:cubicBezTo>
                  <a:lnTo>
                    <a:pt x="3331210" y="0"/>
                  </a:lnTo>
                  <a:close/>
                </a:path>
              </a:pathLst>
            </a:custGeom>
            <a:blipFill>
              <a:blip r:embed="rId6"/>
              <a:stretch>
                <a:fillRect l="-1239" t="-16316" b="-86162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295307" y="5164530"/>
            <a:ext cx="13697386" cy="3283185"/>
            <a:chOff x="0" y="0"/>
            <a:chExt cx="4417432" cy="10588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417432" cy="1058833"/>
            </a:xfrm>
            <a:custGeom>
              <a:avLst/>
              <a:gdLst/>
              <a:ahLst/>
              <a:cxnLst/>
              <a:rect l="l" t="t" r="r" b="b"/>
              <a:pathLst>
                <a:path w="4417432" h="1058833">
                  <a:moveTo>
                    <a:pt x="4292972" y="1058833"/>
                  </a:moveTo>
                  <a:lnTo>
                    <a:pt x="124460" y="1058833"/>
                  </a:lnTo>
                  <a:cubicBezTo>
                    <a:pt x="55880" y="1058833"/>
                    <a:pt x="0" y="1002953"/>
                    <a:pt x="0" y="9343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292972" y="0"/>
                  </a:lnTo>
                  <a:cubicBezTo>
                    <a:pt x="4361552" y="0"/>
                    <a:pt x="4417432" y="55880"/>
                    <a:pt x="4417432" y="124460"/>
                  </a:cubicBezTo>
                  <a:lnTo>
                    <a:pt x="4417432" y="934373"/>
                  </a:lnTo>
                  <a:cubicBezTo>
                    <a:pt x="4417432" y="1002953"/>
                    <a:pt x="4361552" y="1058833"/>
                    <a:pt x="4292972" y="1058833"/>
                  </a:cubicBezTo>
                  <a:close/>
                </a:path>
              </a:pathLst>
            </a:custGeom>
            <a:solidFill>
              <a:srgbClr val="111B16">
                <a:alpha val="8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705805" y="1784097"/>
            <a:ext cx="3380433" cy="3380433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798238" y="1784097"/>
            <a:ext cx="3380433" cy="3380433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043685" y="2792816"/>
            <a:ext cx="1362995" cy="1362995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881320" y="2792816"/>
            <a:ext cx="1362995" cy="1362995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8F36">
                <a:alpha val="9804"/>
              </a:srgbClr>
            </a:solid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295307" y="5336749"/>
            <a:ext cx="13697386" cy="2633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04"/>
              </a:lnSpc>
              <a:spcBef>
                <a:spcPct val="0"/>
              </a:spcBef>
            </a:pPr>
            <a:r>
              <a:rPr lang="en-US" sz="15288" dirty="0">
                <a:solidFill>
                  <a:srgbClr val="FFFFFF"/>
                </a:solidFill>
                <a:latin typeface="Roboto Bold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811</TotalTime>
  <Words>3203</Words>
  <Application>Microsoft Office PowerPoint</Application>
  <PresentationFormat>Custom</PresentationFormat>
  <Paragraphs>1082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Calibri</vt:lpstr>
      <vt:lpstr>Arial</vt:lpstr>
      <vt:lpstr>Quando</vt:lpstr>
      <vt:lpstr>Roboto Bold</vt:lpstr>
      <vt:lpstr>Source Sans Pro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1st quarter physical accomplishment report</dc:title>
  <dc:creator>jc ondoy</dc:creator>
  <cp:lastModifiedBy>jc ondoy</cp:lastModifiedBy>
  <cp:revision>5</cp:revision>
  <dcterms:created xsi:type="dcterms:W3CDTF">2006-08-16T00:00:00Z</dcterms:created>
  <dcterms:modified xsi:type="dcterms:W3CDTF">2023-11-13T00:19:30Z</dcterms:modified>
  <dc:identifier>DAFiTG3UW_4</dc:identifier>
</cp:coreProperties>
</file>